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1" r:id="rId5"/>
    <p:sldId id="262" r:id="rId6"/>
    <p:sldId id="263" r:id="rId7"/>
    <p:sldId id="258" r:id="rId8"/>
    <p:sldId id="264" r:id="rId9"/>
    <p:sldId id="265" r:id="rId10"/>
    <p:sldId id="266" r:id="rId11"/>
    <p:sldId id="257" r:id="rId12"/>
    <p:sldId id="268" r:id="rId13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CD"/>
    <a:srgbClr val="FFD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26"/>
  </p:normalViewPr>
  <p:slideViewPr>
    <p:cSldViewPr snapToGrid="0">
      <p:cViewPr varScale="1">
        <p:scale>
          <a:sx n="113" d="100"/>
          <a:sy n="11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5F7144-D3C5-5EB2-01C3-FABF3FC95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25CB30B-64DC-BF67-59A8-3A4C573A6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8AC0AE-5C4E-DE86-0458-FB82D796E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A28B-A9B8-4ADF-90C2-46C3AFA2E440}" type="datetimeFigureOut">
              <a:rPr kumimoji="1" lang="ja-JP" altLang="en-US" smtClean="0"/>
              <a:t>2024/8/4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445D59-A28E-BBD6-0AFE-B6E4169C1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6C25E2-6D38-C48F-B15F-25464262C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16A-0018-435E-9D63-A4E19AA14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242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DAB31-CC1F-1CEF-CC94-E39BD578C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6DB091-23FC-F82C-7DDC-465279E46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CF3112-7D77-728D-593A-BD88D7BA3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A28B-A9B8-4ADF-90C2-46C3AFA2E440}" type="datetimeFigureOut">
              <a:rPr kumimoji="1" lang="ja-JP" altLang="en-US" smtClean="0"/>
              <a:t>2024/8/4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5DD526-EC03-2E53-20D1-A7482E77F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D3D3EA-D6BE-BCB2-CB01-73701BFBB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16A-0018-435E-9D63-A4E19AA14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58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D6537A0-4D9B-341B-0076-4BFD0CB8C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57A2AB-6C1B-9453-423F-E459ADD18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74150B-CEB6-1AA9-8C49-69568273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A28B-A9B8-4ADF-90C2-46C3AFA2E440}" type="datetimeFigureOut">
              <a:rPr kumimoji="1" lang="ja-JP" altLang="en-US" smtClean="0"/>
              <a:t>2024/8/4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61AAA9-F9F5-0C87-F151-622510B30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2F4F94-2935-4FFA-9417-3E1BE0379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16A-0018-435E-9D63-A4E19AA14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4DE13C-EA80-5E60-3596-9D97BA8E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F920FC-637C-AF4A-14CD-162776A4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5DF6A2-B7EF-3133-CDE9-8FD5E8BA8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A28B-A9B8-4ADF-90C2-46C3AFA2E440}" type="datetimeFigureOut">
              <a:rPr kumimoji="1" lang="ja-JP" altLang="en-US" smtClean="0"/>
              <a:t>2024/8/4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7DDFAA-EACE-9975-0107-ED43D5FE2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98B6E9-B7CD-4D9B-69BE-40A7F3710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16A-0018-435E-9D63-A4E19AA14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ABCD4A-FC83-5940-673E-479000B2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385202-4073-D2D9-264F-B9754A63B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3D2F90-5813-7238-3853-3221A12E2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A28B-A9B8-4ADF-90C2-46C3AFA2E440}" type="datetimeFigureOut">
              <a:rPr kumimoji="1" lang="ja-JP" altLang="en-US" smtClean="0"/>
              <a:t>2024/8/4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81A168-CF56-220F-DC66-1F930C6A3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82DDA9-A94B-5C2C-5CC6-E9BE642E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16A-0018-435E-9D63-A4E19AA14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69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BF2DD4-B3CA-679B-B803-14E5508C0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A772BC-5771-907A-F2EB-1F6F7676F8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C6B5972-339B-7523-3269-D45B54B77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E54C17-A4A3-C9E3-8A6C-9670B9281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A28B-A9B8-4ADF-90C2-46C3AFA2E440}" type="datetimeFigureOut">
              <a:rPr kumimoji="1" lang="ja-JP" altLang="en-US" smtClean="0"/>
              <a:t>2024/8/4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C31306-2331-1B2B-A92C-7DB0D6A3A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4AB3DB-5009-9126-361C-B104F16E2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16A-0018-435E-9D63-A4E19AA14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19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C927B7-70B8-FCDF-C9E9-6207D993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E88216-DEC7-42D7-101B-5C103074D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4BC8B4-48EA-78D4-6AD2-B69E31FBF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A09B135-1BFB-3FA7-9BAE-70FE65A8A6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0568808-1E96-85B1-6F16-EE0B318AD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543AADD-1C54-BEFE-727E-A1ED9D47D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A28B-A9B8-4ADF-90C2-46C3AFA2E440}" type="datetimeFigureOut">
              <a:rPr kumimoji="1" lang="ja-JP" altLang="en-US" smtClean="0"/>
              <a:t>2024/8/4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D0640A-A7D5-BBB0-62FE-2A2253C56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25263F2-BBE2-9E9D-9B07-911A21DF5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16A-0018-435E-9D63-A4E19AA14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86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4EB7D0-B7D4-8625-C715-399022C77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6C5FB8E-BB15-E615-C60C-26EECD9A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A28B-A9B8-4ADF-90C2-46C3AFA2E440}" type="datetimeFigureOut">
              <a:rPr kumimoji="1" lang="ja-JP" altLang="en-US" smtClean="0"/>
              <a:t>2024/8/4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71A3F37-C813-076A-FD5C-4773E9C6A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549CF3-AC7C-4865-04A2-FAC813DD5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16A-0018-435E-9D63-A4E19AA14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78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862CCED-8AF6-7C56-75AF-3046BDC79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A28B-A9B8-4ADF-90C2-46C3AFA2E440}" type="datetimeFigureOut">
              <a:rPr kumimoji="1" lang="ja-JP" altLang="en-US" smtClean="0"/>
              <a:t>2024/8/4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C77B64-87DC-6E16-B9D6-DEFBCE927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FF5905E-1336-5367-3DBF-46F964035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16A-0018-435E-9D63-A4E19AA14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90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40C183-3F67-F058-A143-5205300EF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832188-AED0-EAC7-669B-4CE387D93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27EE76-996E-5EB8-A85A-3ED28A424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1AE119-2CEF-4A3A-A901-520BBD63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A28B-A9B8-4ADF-90C2-46C3AFA2E440}" type="datetimeFigureOut">
              <a:rPr kumimoji="1" lang="ja-JP" altLang="en-US" smtClean="0"/>
              <a:t>2024/8/4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358907-3981-7A1A-5405-E1D788644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A2DC6B-CD73-61DB-875D-4C170638D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16A-0018-435E-9D63-A4E19AA14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55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3BFD3B-10C9-D845-7440-B1A5FA7A1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3B31FB7-760E-E293-A3C6-4E58C12508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4FB595-80AF-72C6-0E68-0DE9026320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DF5164-DBEE-43DD-F29E-CA3B8B78C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A28B-A9B8-4ADF-90C2-46C3AFA2E440}" type="datetimeFigureOut">
              <a:rPr kumimoji="1" lang="ja-JP" altLang="en-US" smtClean="0"/>
              <a:t>2024/8/4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D8E935-10CE-E6B2-F0F7-0EE5EC1F0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F50D6B9-9E04-6238-3B95-069110F3D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916A-0018-435E-9D63-A4E19AA14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87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E67CFF-0B04-059A-3CFA-73DFCEFAC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153DC54-7F49-DC9B-1C2B-4ECBB3E22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C9082F-6283-9C43-726A-7937A6928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26A28B-A9B8-4ADF-90C2-46C3AFA2E440}" type="datetimeFigureOut">
              <a:rPr kumimoji="1" lang="ja-JP" altLang="en-US" smtClean="0"/>
              <a:t>2024/8/4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C7EB73-7650-9C9F-45C4-4990DB5CB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6A1D93-1560-D019-656F-73ACA2EE2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4F4916A-0018-435E-9D63-A4E19AA14A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171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book.alc.co.jp/book/b10084680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q_by3ta-ys" TargetMode="External"/><Relationship Id="rId3" Type="http://schemas.openxmlformats.org/officeDocument/2006/relationships/hyperlink" Target="https://www2.nhk.or.jp/school/watch/bangumi/?das_id=D0005180290_00000" TargetMode="External"/><Relationship Id="rId7" Type="http://schemas.openxmlformats.org/officeDocument/2006/relationships/hyperlink" Target="https://tadoku.info/wp-content/uploads/2021/06/baikutoshakai_3_ruby.pdf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bs.co.jp/antihero_tbs/" TargetMode="External"/><Relationship Id="rId5" Type="http://schemas.openxmlformats.org/officeDocument/2006/relationships/hyperlink" Target="https://www.aozora.gr.jp/cards/000129/files/691_15352.html" TargetMode="External"/><Relationship Id="rId10" Type="http://schemas.openxmlformats.org/officeDocument/2006/relationships/hyperlink" Target="https://www.fujitv.co.jp/thenonfx/_basic/backnumber/index-68.html" TargetMode="External"/><Relationship Id="rId4" Type="http://schemas.openxmlformats.org/officeDocument/2006/relationships/hyperlink" Target="https://www.kaiseisha.co.jp/books/9784033020204" TargetMode="External"/><Relationship Id="rId9" Type="http://schemas.openxmlformats.org/officeDocument/2006/relationships/hyperlink" Target="https://gendai.media/articles/-/128094?imp=0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openxmlformats.org/officeDocument/2006/relationships/hyperlink" Target="https://gaga.ne.jp/kaibutsu-movie/" TargetMode="External"/><Relationship Id="rId18" Type="http://schemas.openxmlformats.org/officeDocument/2006/relationships/hyperlink" Target="https://www.bitters.co.jp/choco/" TargetMode="External"/><Relationship Id="rId3" Type="http://schemas.openxmlformats.org/officeDocument/2006/relationships/hyperlink" Target="https://www.shin-yo-sha.co.jp/book/b638925.html" TargetMode="External"/><Relationship Id="rId7" Type="http://schemas.openxmlformats.org/officeDocument/2006/relationships/hyperlink" Target="https://tadoku.info/wp-content/uploads/2022/03/ronripuzzle2_gekaitomusuko_ruby.pdf" TargetMode="External"/><Relationship Id="rId12" Type="http://schemas.openxmlformats.org/officeDocument/2006/relationships/hyperlink" Target="https://www.nhk.or.jp/minplus/0029/topic077.html" TargetMode="External"/><Relationship Id="rId17" Type="http://schemas.openxmlformats.org/officeDocument/2006/relationships/hyperlink" Target="https://www.nhk.or.jp/minplus/0018/topic069.html" TargetMode="External"/><Relationship Id="rId2" Type="http://schemas.openxmlformats.org/officeDocument/2006/relationships/hyperlink" Target="https://yoshitakeshinsuke.net/books/nandarou-nandarou/" TargetMode="External"/><Relationship Id="rId16" Type="http://schemas.openxmlformats.org/officeDocument/2006/relationships/hyperlink" Target="https://www.youtube.com/watch?v=fzmqWmPne9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adoku.info/wp-content/uploads/2021/06/shiwoyomu2_ruby.pdf" TargetMode="External"/><Relationship Id="rId11" Type="http://schemas.openxmlformats.org/officeDocument/2006/relationships/hyperlink" Target="https://www2.nhk.or.jp/school/watch/bangumi/?das_id=D0005180355_00000" TargetMode="External"/><Relationship Id="rId5" Type="http://schemas.openxmlformats.org/officeDocument/2006/relationships/hyperlink" Target="https://tadoku.info/wp-content/uploads/2024/06/hiruyasuminooshaberi_ruby.pdf" TargetMode="External"/><Relationship Id="rId15" Type="http://schemas.openxmlformats.org/officeDocument/2006/relationships/hyperlink" Target="https://tadoku.info/wp-content/uploads/2024/06/hutsuniomoshiroi_ruby.pdf" TargetMode="External"/><Relationship Id="rId10" Type="http://schemas.openxmlformats.org/officeDocument/2006/relationships/hyperlink" Target="https://www.shinchosha.co.jp/special/naruten/" TargetMode="External"/><Relationship Id="rId4" Type="http://schemas.openxmlformats.org/officeDocument/2006/relationships/hyperlink" Target="https://gaga.ne.jp/coda/" TargetMode="External"/><Relationship Id="rId9" Type="http://schemas.openxmlformats.org/officeDocument/2006/relationships/image" Target="../media/image3.jpeg"/><Relationship Id="rId14" Type="http://schemas.openxmlformats.org/officeDocument/2006/relationships/hyperlink" Target="https://tadoku.info/wp-content/uploads/2024/06/ikokunochide_ruby.pdf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sahi.com/articles/ASS6B3DY5S6BULLI00BM.html" TargetMode="External"/><Relationship Id="rId3" Type="http://schemas.openxmlformats.org/officeDocument/2006/relationships/hyperlink" Target="https://www2.nhk.or.jp/school/watch/bangumi/?das_id=D0005180286_00000" TargetMode="External"/><Relationship Id="rId7" Type="http://schemas.openxmlformats.org/officeDocument/2006/relationships/hyperlink" Target="https://globe.asahi.com/article/1311884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tore.kadokawa.co.jp/shop/g/g200806000347/" TargetMode="External"/><Relationship Id="rId5" Type="http://schemas.openxmlformats.org/officeDocument/2006/relationships/hyperlink" Target="https://www.fukuinkan.co.jp/book/?id=7" TargetMode="External"/><Relationship Id="rId4" Type="http://schemas.openxmlformats.org/officeDocument/2006/relationships/hyperlink" Target="https://www.instagram.com/reel/C6u3wPFy3rh/?igsh=MWZqdjFxbDZ6a3czbw%3D%3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nhk.or.jp/news/html/20221007/k10013847801000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kc.kodansha.co.jp/product?item=0000032771" TargetMode="External"/><Relationship Id="rId5" Type="http://schemas.openxmlformats.org/officeDocument/2006/relationships/hyperlink" Target="https://www.youtube.com/watch?v=1WBgJ7_HXrY" TargetMode="External"/><Relationship Id="rId4" Type="http://schemas.openxmlformats.org/officeDocument/2006/relationships/hyperlink" Target="https://www2.nhk.or.jp/school/watch/outline/?das_id=D0005180282_0000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nhk.or.jp/school/watch/bangumi/?das_id=D0005180353_0000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ainichi.jp/premier/business/articles/20240629/biz/00m/020/005000c?utm_source=article&amp;utm_medium=email&amp;utm_campaign=mailhiru&amp;utm_content=20240702" TargetMode="External"/><Relationship Id="rId5" Type="http://schemas.openxmlformats.org/officeDocument/2006/relationships/hyperlink" Target="https://www.bronze.co.jp/books/9784893094933/" TargetMode="External"/><Relationship Id="rId4" Type="http://schemas.openxmlformats.org/officeDocument/2006/relationships/hyperlink" Target="https://magazineworld.jp/books/paper/1361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hikumashobo.co.jp/special/kimjiyoung/" TargetMode="External"/><Relationship Id="rId3" Type="http://schemas.openxmlformats.org/officeDocument/2006/relationships/image" Target="../media/image2.jpg"/><Relationship Id="rId7" Type="http://schemas.openxmlformats.org/officeDocument/2006/relationships/hyperlink" Target="https://www.fukuinkan.co.jp/book/?id=34" TargetMode="External"/><Relationship Id="rId2" Type="http://schemas.openxmlformats.org/officeDocument/2006/relationships/hyperlink" Target="https://morning.kodansha.co.jp/c/nanitab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mazon.co.jp/%E5%96%B0%E3%81%86%E5%AF%9D%E3%82%8B%E3%81%B5%E3%81%9F%E3%82%8A-%E4%BD%8F%E3%82%80%E3%81%B5%E3%81%9F%E3%82%8A-%EF%BC%91%E5%B7%BB-%E6%97%A5%E6%9A%AE%E3%82%AD%E3%83%8E%E3%82%B3-ebook/dp/B00YV3XBZI/ref=sr_1_2?__mk_ja_JP=%E3%82%AB%E3%82%BF%E3%82%AB%E3%83%8A&amp;crid=20ZCGS71LFCEL&amp;dib=eyJ2IjoiMSJ9.u3nMRcqSKTS9g5H4ZWsP67oqdLriEZZiISAp1MtAQDaWryqzNvbbjfXXO-9DQy7cj2SUMtrxKamVvJn74UoQsFfrV9cnuuH1vLiM9qYRcRuK46eHdjHTeZuYXJwLiDfhwO5AXe5FbTHVj8XNdccsUFc2CXUwUiuDOcjY4S9xvX054-cGSY-UUG8hHynVVU3g8szyIhnxFc1Vgos3BNXC1tYcGcI1bEhO1P6zNAwJYfo.4NtsB6YTa26IQWHDRtxU_yL0v78Lh8F_qnOSd8_jJPU&amp;dib_tag=se&amp;keywords=%E5%96%B0%E3%81%86%E5%AF%9D%E3%82%8B%E3%81%B5%E3%81%9F%E3%82%8A&amp;qid=1719235843&amp;s=books&amp;sprefix=%E5%96%B0%E3%81%86%E5%AF%9D%E3%82%8B%E3%81%B5%E3%81%9F%E3%82%8A%2Cstripbooks%2C185&amp;sr=1-2" TargetMode="External"/><Relationship Id="rId5" Type="http://schemas.openxmlformats.org/officeDocument/2006/relationships/hyperlink" Target="https://www.asahi.com/articles/DA3S15758546.html" TargetMode="External"/><Relationship Id="rId4" Type="http://schemas.openxmlformats.org/officeDocument/2006/relationships/hyperlink" Target="https://www.mhlw.go.jp/wp/hakusyo/kousei/13/dl/1-02-2.pdf" TargetMode="External"/><Relationship Id="rId9" Type="http://schemas.openxmlformats.org/officeDocument/2006/relationships/hyperlink" Target="https://www.fujitv.co.jp/thenonfx/_basic/backnumber/index-212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nhk.or.jp/kokokoza/watch/?das_id=D0022190048_00000" TargetMode="External"/><Relationship Id="rId7" Type="http://schemas.openxmlformats.org/officeDocument/2006/relationships/hyperlink" Target="https://www.asahi.com/relife/article/1146634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asahi.com/articles/ASQ6K4FD0Q69UTFL011.html" TargetMode="External"/><Relationship Id="rId5" Type="http://schemas.openxmlformats.org/officeDocument/2006/relationships/hyperlink" Target="https://www.nhk.or.jp/bunken/yoron-isiki/nihonzin/data.html?q=31" TargetMode="External"/><Relationship Id="rId4" Type="http://schemas.openxmlformats.org/officeDocument/2006/relationships/hyperlink" Target="https://www2.nhk.or.jp/school/watch/outline/?das_id=D0005130372_0000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mzn.to/3ykiBkd" TargetMode="External"/><Relationship Id="rId2" Type="http://schemas.openxmlformats.org/officeDocument/2006/relationships/hyperlink" Target="https://www.doshinsha.co.jp/search/info.php?isbn=978449400585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hk.jp/p/ts/RP8V16XG13/" TargetMode="External"/><Relationship Id="rId5" Type="http://schemas.openxmlformats.org/officeDocument/2006/relationships/hyperlink" Target="https://www.tokyo-np.co.jp/article/79197" TargetMode="Externa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iwanami.co.jp/book/b269602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kobunsha.com/shelf/book/isbn/9784334046002" TargetMode="External"/><Relationship Id="rId4" Type="http://schemas.openxmlformats.org/officeDocument/2006/relationships/hyperlink" Target="https://kanki-pub.co.jp/pub/book/9784761276157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adoku.info/wp-content/uploads/2021/06/manatsunoyorunodekigoto_ruby.pdf" TargetMode="External"/><Relationship Id="rId3" Type="http://schemas.openxmlformats.org/officeDocument/2006/relationships/hyperlink" Target="https://www2.nhk.or.jp/school/watch/bangumi/?das_id=D0005180360_00000" TargetMode="External"/><Relationship Id="rId7" Type="http://schemas.openxmlformats.org/officeDocument/2006/relationships/hyperlink" Target="https://tadoku.info/wp-content/uploads/2021/06/bloodymary_ruby.pdf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ZsOmp4-f2Tc" TargetMode="External"/><Relationship Id="rId5" Type="http://schemas.openxmlformats.org/officeDocument/2006/relationships/hyperlink" Target="https://www.aozora.gr.jp/cards/001475/files/51507_59482.html" TargetMode="External"/><Relationship Id="rId4" Type="http://schemas.openxmlformats.org/officeDocument/2006/relationships/hyperlink" Target="https://www.youtube.com/watch?v=40DHOcdXHHQ&amp;t=9s" TargetMode="External"/><Relationship Id="rId9" Type="http://schemas.openxmlformats.org/officeDocument/2006/relationships/hyperlink" Target="https://tadoku.info/wp-content/uploads/2022/03/akumanoningyou_ruby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図 3" descr="テキスト&#10;&#10;自動的に生成された説明">
            <a:hlinkClick r:id="rId2"/>
            <a:extLst>
              <a:ext uri="{FF2B5EF4-FFF2-40B4-BE49-F238E27FC236}">
                <a16:creationId xmlns:a16="http://schemas.microsoft.com/office/drawing/2014/main" id="{A17A9661-4BB7-631D-C9D6-47FA66DF72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88" y="987718"/>
            <a:ext cx="3368969" cy="488256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4B34FD1-0380-AB74-C8DC-6BD7B13EF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2060" y="762538"/>
            <a:ext cx="6064417" cy="3199862"/>
          </a:xfrm>
        </p:spPr>
        <p:txBody>
          <a:bodyPr anchor="b">
            <a:normAutofit/>
          </a:bodyPr>
          <a:lstStyle/>
          <a:p>
            <a:pPr algn="l"/>
            <a:r>
              <a:rPr kumimoji="1" lang="ja-JP" altLang="en-US" sz="440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「読む」からはじめる</a:t>
            </a:r>
            <a:br>
              <a:rPr kumimoji="1" lang="en-US" altLang="ja-JP" sz="440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sz="440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日本語会話ワークブック</a:t>
            </a:r>
            <a:br>
              <a:rPr lang="en-US" altLang="ja-JP" sz="440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br>
              <a:rPr kumimoji="1" lang="en-US" altLang="ja-JP" sz="560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kumimoji="1" lang="ja-JP" altLang="en-US" sz="560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＋</a:t>
            </a:r>
            <a:r>
              <a:rPr kumimoji="1" lang="en-US" altLang="ja-JP" sz="560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α</a:t>
            </a:r>
            <a:r>
              <a:rPr kumimoji="1" lang="ja-JP" altLang="en-US" sz="5600" dirty="0">
                <a:solidFill>
                  <a:srgbClr val="FFFFFF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のメディア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FCF242-ADED-8CA5-5A17-2996FC5DB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22061" y="4312561"/>
            <a:ext cx="5649349" cy="2237095"/>
          </a:xfrm>
        </p:spPr>
        <p:txBody>
          <a:bodyPr anchor="t">
            <a:normAutofit/>
          </a:bodyPr>
          <a:lstStyle/>
          <a:p>
            <a:pPr algn="l"/>
            <a:r>
              <a:rPr kumimoji="1" lang="ja-JP" altLang="en-US" sz="1900" dirty="0">
                <a:solidFill>
                  <a:srgbClr val="FFFFFF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本や映画、マンガ、新聞記事など、</a:t>
            </a:r>
            <a:r>
              <a:rPr lang="ja-JP" altLang="en-US" sz="1900" dirty="0">
                <a:solidFill>
                  <a:srgbClr val="FFFFFF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本冊の</a:t>
            </a:r>
            <a:r>
              <a:rPr kumimoji="1" lang="ja-JP" altLang="en-US" sz="1900" dirty="0">
                <a:solidFill>
                  <a:srgbClr val="FFFFFF"/>
                </a:solidFill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テーマに関連したさまざまなメディアの情報を紹介します。本冊の３つの読み物だけでなくいろいろなメディアにふれて、テーマについての考えを深めてください。自分でメディア情報を加えれば、オリジナルのメディアマップが作れます。最後のページに自分で作れる白紙のマップもあります。印刷してお使いください。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C4F69B-7AF5-8850-3DE7-42911462E4F6}"/>
              </a:ext>
            </a:extLst>
          </p:cNvPr>
          <p:cNvSpPr txBox="1"/>
          <p:nvPr/>
        </p:nvSpPr>
        <p:spPr>
          <a:xfrm>
            <a:off x="10582507" y="200722"/>
            <a:ext cx="13827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2024.8.4</a:t>
            </a:r>
            <a:r>
              <a:rPr kumimoji="1" lang="ja-JP" altLang="en-US" sz="12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更新</a:t>
            </a:r>
          </a:p>
        </p:txBody>
      </p:sp>
    </p:spTree>
    <p:extLst>
      <p:ext uri="{BB962C8B-B14F-4D97-AF65-F5344CB8AC3E}">
        <p14:creationId xmlns:p14="http://schemas.microsoft.com/office/powerpoint/2010/main" val="207193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8EF736-CD1D-47AF-80E9-E8016B38B034}"/>
              </a:ext>
            </a:extLst>
          </p:cNvPr>
          <p:cNvSpPr txBox="1"/>
          <p:nvPr/>
        </p:nvSpPr>
        <p:spPr>
          <a:xfrm>
            <a:off x="230909" y="182224"/>
            <a:ext cx="287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kumimoji="1" lang="ja-JP" altLang="en-US" sz="1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第９課「正義」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のメディアマップ</a:t>
            </a:r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B7EFEE9-B733-78C2-28FA-1C8197815348}"/>
              </a:ext>
            </a:extLst>
          </p:cNvPr>
          <p:cNvSpPr/>
          <p:nvPr/>
        </p:nvSpPr>
        <p:spPr>
          <a:xfrm>
            <a:off x="5403542" y="3074051"/>
            <a:ext cx="1384916" cy="82157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正義</a:t>
            </a:r>
            <a:endParaRPr kumimoji="1" lang="ja-JP" altLang="en-US" sz="24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431146-B02B-9A43-942B-B00D6EBEB050}"/>
              </a:ext>
            </a:extLst>
          </p:cNvPr>
          <p:cNvCxnSpPr>
            <a:cxnSpLocks/>
            <a:stCxn id="3" idx="1"/>
            <a:endCxn id="7" idx="2"/>
          </p:cNvCxnSpPr>
          <p:nvPr/>
        </p:nvCxnSpPr>
        <p:spPr>
          <a:xfrm flipH="1" flipV="1">
            <a:off x="4739534" y="1943670"/>
            <a:ext cx="866824" cy="125069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D1341AC-8180-565B-EB8F-33A9EF4CFB60}"/>
              </a:ext>
            </a:extLst>
          </p:cNvPr>
          <p:cNvCxnSpPr>
            <a:cxnSpLocks/>
            <a:stCxn id="3" idx="6"/>
            <a:endCxn id="11" idx="1"/>
          </p:cNvCxnSpPr>
          <p:nvPr/>
        </p:nvCxnSpPr>
        <p:spPr>
          <a:xfrm flipV="1">
            <a:off x="6788458" y="2490613"/>
            <a:ext cx="1975591" cy="9942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図 25">
            <a:extLst>
              <a:ext uri="{FF2B5EF4-FFF2-40B4-BE49-F238E27FC236}">
                <a16:creationId xmlns:a16="http://schemas.microsoft.com/office/drawing/2014/main" id="{26C35551-01BF-51FC-738F-29F6FF8CA1A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223" y="115924"/>
            <a:ext cx="562324" cy="532433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A450F3-817E-AB94-34EB-8707DFBE60B7}"/>
              </a:ext>
            </a:extLst>
          </p:cNvPr>
          <p:cNvSpPr txBox="1"/>
          <p:nvPr/>
        </p:nvSpPr>
        <p:spPr>
          <a:xfrm>
            <a:off x="10722909" y="573813"/>
            <a:ext cx="1236096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©</a:t>
            </a: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たどくのひろば</a:t>
            </a:r>
            <a:endParaRPr kumimoji="1"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https://tadoku.info</a:t>
            </a:r>
            <a:endParaRPr kumimoji="1" lang="ja-JP" altLang="en-US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FD0F150-92C8-113F-3C24-1A4BACEC5ED6}"/>
              </a:ext>
            </a:extLst>
          </p:cNvPr>
          <p:cNvSpPr/>
          <p:nvPr/>
        </p:nvSpPr>
        <p:spPr>
          <a:xfrm>
            <a:off x="11152" y="0"/>
            <a:ext cx="1421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9101CEF-2CD8-25F0-9EB9-32C5C88D71BB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>
            <a:off x="1614752" y="2547553"/>
            <a:ext cx="1562303" cy="66928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CA59602F-7DDE-AB4A-8216-CD4E2C10E636}"/>
              </a:ext>
            </a:extLst>
          </p:cNvPr>
          <p:cNvCxnSpPr>
            <a:cxnSpLocks/>
            <a:stCxn id="4" idx="1"/>
            <a:endCxn id="3" idx="6"/>
          </p:cNvCxnSpPr>
          <p:nvPr/>
        </p:nvCxnSpPr>
        <p:spPr>
          <a:xfrm flipH="1" flipV="1">
            <a:off x="6788458" y="3484837"/>
            <a:ext cx="1829863" cy="29046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A00FDB82-33A0-E33B-1D26-FAE983181387}"/>
              </a:ext>
            </a:extLst>
          </p:cNvPr>
          <p:cNvCxnSpPr>
            <a:cxnSpLocks/>
            <a:stCxn id="3" idx="3"/>
            <a:endCxn id="5" idx="0"/>
          </p:cNvCxnSpPr>
          <p:nvPr/>
        </p:nvCxnSpPr>
        <p:spPr>
          <a:xfrm flipH="1">
            <a:off x="4783327" y="3775306"/>
            <a:ext cx="823031" cy="162265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0FFEC44-68CB-2509-EA59-FAE1455A4339}"/>
              </a:ext>
            </a:extLst>
          </p:cNvPr>
          <p:cNvCxnSpPr>
            <a:cxnSpLocks/>
            <a:stCxn id="10" idx="3"/>
            <a:endCxn id="3" idx="2"/>
          </p:cNvCxnSpPr>
          <p:nvPr/>
        </p:nvCxnSpPr>
        <p:spPr>
          <a:xfrm flipV="1">
            <a:off x="3869513" y="3484837"/>
            <a:ext cx="1534029" cy="2438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6D4E7B-F784-6085-6790-2E4012587C45}"/>
              </a:ext>
            </a:extLst>
          </p:cNvPr>
          <p:cNvSpPr txBox="1"/>
          <p:nvPr/>
        </p:nvSpPr>
        <p:spPr>
          <a:xfrm>
            <a:off x="8618321" y="3375196"/>
            <a:ext cx="2428902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NHK for School</a:t>
            </a: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3"/>
              </a:rPr>
              <a:t>良いこと、悪いことって何？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5CB96A-3D77-BEBF-4A6D-25982A55FA9F}"/>
              </a:ext>
            </a:extLst>
          </p:cNvPr>
          <p:cNvSpPr txBox="1"/>
          <p:nvPr/>
        </p:nvSpPr>
        <p:spPr>
          <a:xfrm>
            <a:off x="3383067" y="928007"/>
            <a:ext cx="2712933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絵本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浜田廣介（文）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/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池田龍雄（絵）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ないたあかおに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偕成社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CC19F02-4BA7-7B1C-A000-8BA51DE6490E}"/>
              </a:ext>
            </a:extLst>
          </p:cNvPr>
          <p:cNvSpPr txBox="1"/>
          <p:nvPr/>
        </p:nvSpPr>
        <p:spPr>
          <a:xfrm>
            <a:off x="8764049" y="2090503"/>
            <a:ext cx="2529365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森鴎外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高瀬舟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883EC2-C5A0-4108-70CF-062EB97150FD}"/>
              </a:ext>
            </a:extLst>
          </p:cNvPr>
          <p:cNvSpPr txBox="1"/>
          <p:nvPr/>
        </p:nvSpPr>
        <p:spPr>
          <a:xfrm>
            <a:off x="3960295" y="5397958"/>
            <a:ext cx="1646063" cy="5847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ドラマ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アンチヒーロー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5B8A6FA-CD60-5BD5-EAB3-1CCE9061420A}"/>
              </a:ext>
            </a:extLst>
          </p:cNvPr>
          <p:cNvSpPr txBox="1"/>
          <p:nvPr/>
        </p:nvSpPr>
        <p:spPr>
          <a:xfrm>
            <a:off x="720437" y="1747334"/>
            <a:ext cx="1788629" cy="800219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たど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くのひろば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7"/>
              </a:rPr>
              <a:t>善と悪のバイク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3D62DB7-BF63-D88E-1171-289AF52993AB}"/>
              </a:ext>
            </a:extLst>
          </p:cNvPr>
          <p:cNvSpPr txBox="1"/>
          <p:nvPr/>
        </p:nvSpPr>
        <p:spPr>
          <a:xfrm>
            <a:off x="2484597" y="3216834"/>
            <a:ext cx="1384916" cy="584775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テレビ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「仮面ライダー」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CB8AC9-64BF-553D-EE06-4B65902239AD}"/>
              </a:ext>
            </a:extLst>
          </p:cNvPr>
          <p:cNvSpPr txBox="1"/>
          <p:nvPr/>
        </p:nvSpPr>
        <p:spPr>
          <a:xfrm>
            <a:off x="6647943" y="5133540"/>
            <a:ext cx="2428902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YouTube</a:t>
            </a: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AC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ジャパン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8"/>
              </a:rPr>
              <a:t>苦情殺到！　桃太郎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927803E-5693-61FF-1F60-FCB832BD65D3}"/>
              </a:ext>
            </a:extLst>
          </p:cNvPr>
          <p:cNvCxnSpPr>
            <a:cxnSpLocks/>
            <a:stCxn id="3" idx="5"/>
            <a:endCxn id="8" idx="0"/>
          </p:cNvCxnSpPr>
          <p:nvPr/>
        </p:nvCxnSpPr>
        <p:spPr>
          <a:xfrm>
            <a:off x="6585642" y="3775306"/>
            <a:ext cx="1276752" cy="135823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887F36-AC81-4473-9C42-E5A705757398}"/>
              </a:ext>
            </a:extLst>
          </p:cNvPr>
          <p:cNvSpPr txBox="1"/>
          <p:nvPr/>
        </p:nvSpPr>
        <p:spPr>
          <a:xfrm>
            <a:off x="6788458" y="399288"/>
            <a:ext cx="2428902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講談社　現代新書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9"/>
              </a:rPr>
              <a:t>『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9"/>
              </a:rPr>
              <a:t>正義は人それぞれ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9"/>
              </a:rPr>
              <a:t>』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9"/>
              </a:rPr>
              <a:t>という考え方、じつは「すごく危険」だって気づいていますか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9"/>
              </a:rPr>
              <a:t>…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9"/>
              </a:rPr>
              <a:t>？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7EBAFD1E-629B-89E4-AA88-F10465EA29F2}"/>
              </a:ext>
            </a:extLst>
          </p:cNvPr>
          <p:cNvCxnSpPr>
            <a:cxnSpLocks/>
            <a:stCxn id="3" idx="7"/>
            <a:endCxn id="9" idx="2"/>
          </p:cNvCxnSpPr>
          <p:nvPr/>
        </p:nvCxnSpPr>
        <p:spPr>
          <a:xfrm flipV="1">
            <a:off x="6585642" y="1630394"/>
            <a:ext cx="1417267" cy="156397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5DCD1A1-019B-71B8-ADDA-BC6BA81B539B}"/>
              </a:ext>
            </a:extLst>
          </p:cNvPr>
          <p:cNvSpPr txBox="1"/>
          <p:nvPr/>
        </p:nvSpPr>
        <p:spPr>
          <a:xfrm>
            <a:off x="652786" y="4302543"/>
            <a:ext cx="2534300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テレビ番組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フジテレビ　２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．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9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．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27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放送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0"/>
              </a:rPr>
              <a:t>ザ・ノンフィクション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0"/>
              </a:rPr>
              <a:t>　あの日 妹を殺されて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44018AF-FDE4-A953-EBAA-55009059298E}"/>
              </a:ext>
            </a:extLst>
          </p:cNvPr>
          <p:cNvCxnSpPr>
            <a:cxnSpLocks/>
            <a:stCxn id="3" idx="2"/>
            <a:endCxn id="20" idx="3"/>
          </p:cNvCxnSpPr>
          <p:nvPr/>
        </p:nvCxnSpPr>
        <p:spPr>
          <a:xfrm flipH="1">
            <a:off x="3187086" y="3484837"/>
            <a:ext cx="2216456" cy="132553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468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C2A36360-DEFE-BB6F-B6BE-782F5E6321E3}"/>
              </a:ext>
            </a:extLst>
          </p:cNvPr>
          <p:cNvCxnSpPr>
            <a:cxnSpLocks/>
            <a:stCxn id="29" idx="3"/>
            <a:endCxn id="3" idx="2"/>
          </p:cNvCxnSpPr>
          <p:nvPr/>
        </p:nvCxnSpPr>
        <p:spPr>
          <a:xfrm flipV="1">
            <a:off x="2458920" y="3484837"/>
            <a:ext cx="3116582" cy="84453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8EF736-CD1D-47AF-80E9-E8016B38B034}"/>
              </a:ext>
            </a:extLst>
          </p:cNvPr>
          <p:cNvSpPr txBox="1"/>
          <p:nvPr/>
        </p:nvSpPr>
        <p:spPr>
          <a:xfrm>
            <a:off x="262439" y="182224"/>
            <a:ext cx="287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</a:t>
            </a:r>
            <a:r>
              <a:rPr kumimoji="1"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課「普通」のメディアマップ</a:t>
            </a:r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B7EFEE9-B733-78C2-28FA-1C8197815348}"/>
              </a:ext>
            </a:extLst>
          </p:cNvPr>
          <p:cNvSpPr/>
          <p:nvPr/>
        </p:nvSpPr>
        <p:spPr>
          <a:xfrm>
            <a:off x="5575502" y="3074051"/>
            <a:ext cx="1384916" cy="82157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普通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B9EBA3-3D22-99DC-7349-B9FBD759B887}"/>
              </a:ext>
            </a:extLst>
          </p:cNvPr>
          <p:cNvSpPr txBox="1"/>
          <p:nvPr/>
        </p:nvSpPr>
        <p:spPr>
          <a:xfrm>
            <a:off x="3305697" y="140525"/>
            <a:ext cx="1987887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絵本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ヨシタケシンスケ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14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2"/>
              </a:rPr>
              <a:t>なんだろうなんだろう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光村図書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F38022-88B5-CD8B-09C7-9F3142391FDE}"/>
              </a:ext>
            </a:extLst>
          </p:cNvPr>
          <p:cNvSpPr txBox="1"/>
          <p:nvPr/>
        </p:nvSpPr>
        <p:spPr>
          <a:xfrm>
            <a:off x="688937" y="4806318"/>
            <a:ext cx="2024558" cy="1877437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看板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佐賀県佐賀市のパン屋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lang="en-US" altLang="ja-JP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endParaRPr kumimoji="1" lang="ja-JP" altLang="en-US" sz="14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3767AE-9B2F-D154-E3C8-2276BB1E63AD}"/>
              </a:ext>
            </a:extLst>
          </p:cNvPr>
          <p:cNvSpPr txBox="1"/>
          <p:nvPr/>
        </p:nvSpPr>
        <p:spPr>
          <a:xfrm>
            <a:off x="9186215" y="3411412"/>
            <a:ext cx="2529365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倉本智明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3"/>
              </a:rPr>
              <a:t>だれか、ふつうを教えてくれ！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理論社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6874F32-99BC-55BD-36EF-0FDB401C4795}"/>
              </a:ext>
            </a:extLst>
          </p:cNvPr>
          <p:cNvSpPr txBox="1"/>
          <p:nvPr/>
        </p:nvSpPr>
        <p:spPr>
          <a:xfrm>
            <a:off x="8181429" y="2729296"/>
            <a:ext cx="1806014" cy="5847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映画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Coda 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あいのうた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4EE71B6-19B4-99F4-0150-75E7031CD25B}"/>
              </a:ext>
            </a:extLst>
          </p:cNvPr>
          <p:cNvSpPr txBox="1"/>
          <p:nvPr/>
        </p:nvSpPr>
        <p:spPr>
          <a:xfrm>
            <a:off x="808758" y="732862"/>
            <a:ext cx="1987887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たど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くのひろば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昼休みのおしゃべり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65A5FC9C-96A0-06E8-CB81-5F9D27F47339}"/>
              </a:ext>
            </a:extLst>
          </p:cNvPr>
          <p:cNvCxnSpPr>
            <a:cxnSpLocks/>
            <a:stCxn id="3" idx="1"/>
            <a:endCxn id="4" idx="3"/>
          </p:cNvCxnSpPr>
          <p:nvPr/>
        </p:nvCxnSpPr>
        <p:spPr>
          <a:xfrm flipH="1" flipV="1">
            <a:off x="3070658" y="2361453"/>
            <a:ext cx="2707660" cy="83291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ADDD0F85-E67A-E71C-43B6-3E053CD29B25}"/>
              </a:ext>
            </a:extLst>
          </p:cNvPr>
          <p:cNvCxnSpPr>
            <a:cxnSpLocks/>
            <a:stCxn id="4" idx="0"/>
            <a:endCxn id="10" idx="2"/>
          </p:cNvCxnSpPr>
          <p:nvPr/>
        </p:nvCxnSpPr>
        <p:spPr>
          <a:xfrm flipV="1">
            <a:off x="1796687" y="1533081"/>
            <a:ext cx="6015" cy="21281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0991FADB-89D3-D5E4-61ED-1E5A6D5A2F0D}"/>
              </a:ext>
            </a:extLst>
          </p:cNvPr>
          <p:cNvCxnSpPr>
            <a:cxnSpLocks/>
            <a:stCxn id="3" idx="7"/>
            <a:endCxn id="9" idx="1"/>
          </p:cNvCxnSpPr>
          <p:nvPr/>
        </p:nvCxnSpPr>
        <p:spPr>
          <a:xfrm flipV="1">
            <a:off x="6757602" y="3021684"/>
            <a:ext cx="1423827" cy="17268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431146-B02B-9A43-942B-B00D6EBEB050}"/>
              </a:ext>
            </a:extLst>
          </p:cNvPr>
          <p:cNvCxnSpPr>
            <a:cxnSpLocks/>
            <a:stCxn id="3" idx="1"/>
            <a:endCxn id="5" idx="2"/>
          </p:cNvCxnSpPr>
          <p:nvPr/>
        </p:nvCxnSpPr>
        <p:spPr>
          <a:xfrm flipH="1" flipV="1">
            <a:off x="4299641" y="1156188"/>
            <a:ext cx="1478677" cy="203817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9152AF60-3E69-906E-1EB8-2F8C0EE1938E}"/>
              </a:ext>
            </a:extLst>
          </p:cNvPr>
          <p:cNvCxnSpPr>
            <a:cxnSpLocks/>
            <a:stCxn id="7" idx="3"/>
            <a:endCxn id="3" idx="3"/>
          </p:cNvCxnSpPr>
          <p:nvPr/>
        </p:nvCxnSpPr>
        <p:spPr>
          <a:xfrm flipV="1">
            <a:off x="2713495" y="3775306"/>
            <a:ext cx="3064823" cy="196973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44EE7F45-08B5-5753-360A-1862E561F0D5}"/>
              </a:ext>
            </a:extLst>
          </p:cNvPr>
          <p:cNvCxnSpPr>
            <a:cxnSpLocks/>
            <a:stCxn id="3" idx="0"/>
            <a:endCxn id="11" idx="2"/>
          </p:cNvCxnSpPr>
          <p:nvPr/>
        </p:nvCxnSpPr>
        <p:spPr>
          <a:xfrm flipH="1" flipV="1">
            <a:off x="6060679" y="2521976"/>
            <a:ext cx="207281" cy="55207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D1341AC-8180-565B-EB8F-33A9EF4CFB60}"/>
              </a:ext>
            </a:extLst>
          </p:cNvPr>
          <p:cNvCxnSpPr>
            <a:cxnSpLocks/>
            <a:stCxn id="3" idx="6"/>
            <a:endCxn id="8" idx="1"/>
          </p:cNvCxnSpPr>
          <p:nvPr/>
        </p:nvCxnSpPr>
        <p:spPr>
          <a:xfrm>
            <a:off x="6960418" y="3484837"/>
            <a:ext cx="2225797" cy="43440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5D43641-DF89-6BC4-6ABD-E16A2CB2A7DF}"/>
              </a:ext>
            </a:extLst>
          </p:cNvPr>
          <p:cNvSpPr txBox="1"/>
          <p:nvPr/>
        </p:nvSpPr>
        <p:spPr>
          <a:xfrm>
            <a:off x="5680607" y="188782"/>
            <a:ext cx="2435621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たど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くのひろば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詩を読む２ あたり前なこと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hlinkClick r:id="rId6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　－谷川俊太郎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『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ぼくは言う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』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4138D32D-3D5A-68E0-2E11-CFC8D146A4C2}"/>
              </a:ext>
            </a:extLst>
          </p:cNvPr>
          <p:cNvCxnSpPr>
            <a:cxnSpLocks/>
            <a:stCxn id="19" idx="2"/>
            <a:endCxn id="3" idx="0"/>
          </p:cNvCxnSpPr>
          <p:nvPr/>
        </p:nvCxnSpPr>
        <p:spPr>
          <a:xfrm flipH="1">
            <a:off x="6267960" y="1204445"/>
            <a:ext cx="630458" cy="186960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A38B516-A181-E366-0C12-E1B448C5F8B2}"/>
              </a:ext>
            </a:extLst>
          </p:cNvPr>
          <p:cNvSpPr txBox="1"/>
          <p:nvPr/>
        </p:nvSpPr>
        <p:spPr>
          <a:xfrm>
            <a:off x="8957219" y="4534797"/>
            <a:ext cx="1527678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たど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くのひろば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7"/>
              </a:rPr>
              <a:t>外科医と息子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D0453D8D-1E6B-CCAE-B306-5F59118C909B}"/>
              </a:ext>
            </a:extLst>
          </p:cNvPr>
          <p:cNvCxnSpPr>
            <a:cxnSpLocks/>
            <a:stCxn id="3" idx="5"/>
            <a:endCxn id="21" idx="1"/>
          </p:cNvCxnSpPr>
          <p:nvPr/>
        </p:nvCxnSpPr>
        <p:spPr>
          <a:xfrm>
            <a:off x="6757602" y="3775306"/>
            <a:ext cx="2199617" cy="115960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44037783-5F2A-51A1-78FD-147BA559A275}"/>
              </a:ext>
            </a:extLst>
          </p:cNvPr>
          <p:cNvCxnSpPr>
            <a:cxnSpLocks/>
            <a:stCxn id="3" idx="3"/>
          </p:cNvCxnSpPr>
          <p:nvPr/>
        </p:nvCxnSpPr>
        <p:spPr>
          <a:xfrm flipH="1">
            <a:off x="5021591" y="3775306"/>
            <a:ext cx="756727" cy="160120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図 25">
            <a:extLst>
              <a:ext uri="{FF2B5EF4-FFF2-40B4-BE49-F238E27FC236}">
                <a16:creationId xmlns:a16="http://schemas.microsoft.com/office/drawing/2014/main" id="{26C35551-01BF-51FC-738F-29F6FF8CA1A3}"/>
              </a:ext>
            </a:extLst>
          </p:cNvPr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223" y="115924"/>
            <a:ext cx="562324" cy="532433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A450F3-817E-AB94-34EB-8707DFBE60B7}"/>
              </a:ext>
            </a:extLst>
          </p:cNvPr>
          <p:cNvSpPr txBox="1"/>
          <p:nvPr/>
        </p:nvSpPr>
        <p:spPr>
          <a:xfrm>
            <a:off x="10722909" y="573813"/>
            <a:ext cx="1236096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©</a:t>
            </a: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たどくのひろば</a:t>
            </a:r>
            <a:endParaRPr kumimoji="1"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https://tadoku.info</a:t>
            </a:r>
            <a:endParaRPr kumimoji="1" lang="ja-JP" altLang="en-US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FD0F150-92C8-113F-3C24-1A4BACEC5ED6}"/>
              </a:ext>
            </a:extLst>
          </p:cNvPr>
          <p:cNvSpPr/>
          <p:nvPr/>
        </p:nvSpPr>
        <p:spPr>
          <a:xfrm>
            <a:off x="11152" y="0"/>
            <a:ext cx="1421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4D4C831-664E-49CE-B522-E13F943F6A8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69" y="5360401"/>
            <a:ext cx="1755618" cy="1168665"/>
          </a:xfrm>
          <a:prstGeom prst="rect">
            <a:avLst/>
          </a:prstGeom>
        </p:spPr>
      </p:pic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C2DFAFBC-FC04-CF42-37BB-F3E3162AAAB2}"/>
              </a:ext>
            </a:extLst>
          </p:cNvPr>
          <p:cNvCxnSpPr>
            <a:cxnSpLocks/>
            <a:stCxn id="3" idx="4"/>
            <a:endCxn id="42" idx="0"/>
          </p:cNvCxnSpPr>
          <p:nvPr/>
        </p:nvCxnSpPr>
        <p:spPr>
          <a:xfrm>
            <a:off x="6267960" y="3895622"/>
            <a:ext cx="695136" cy="58014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546A8D0-CFAE-13F4-F1EE-9D124AC1AEC4}"/>
              </a:ext>
            </a:extLst>
          </p:cNvPr>
          <p:cNvSpPr txBox="1"/>
          <p:nvPr/>
        </p:nvSpPr>
        <p:spPr>
          <a:xfrm>
            <a:off x="468605" y="3298354"/>
            <a:ext cx="1494394" cy="5847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映画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「グリーンブック」</a:t>
            </a:r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9101CEF-2CD8-25F0-9EB9-32C5C88D71BB}"/>
              </a:ext>
            </a:extLst>
          </p:cNvPr>
          <p:cNvCxnSpPr>
            <a:cxnSpLocks/>
            <a:stCxn id="55" idx="3"/>
            <a:endCxn id="3" idx="2"/>
          </p:cNvCxnSpPr>
          <p:nvPr/>
        </p:nvCxnSpPr>
        <p:spPr>
          <a:xfrm flipV="1">
            <a:off x="1962999" y="3484837"/>
            <a:ext cx="3612503" cy="10590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7D3C46D8-B03B-A58D-6C65-E18CE0F93B13}"/>
              </a:ext>
            </a:extLst>
          </p:cNvPr>
          <p:cNvSpPr txBox="1"/>
          <p:nvPr/>
        </p:nvSpPr>
        <p:spPr>
          <a:xfrm>
            <a:off x="8685926" y="1635331"/>
            <a:ext cx="2603034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新聞記事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朝日新聞 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24.6.13 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朝刊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p10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声「それぞれの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普通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受け入れたい」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BABB708-1B49-C9D4-89FE-5E91E55F8980}"/>
              </a:ext>
            </a:extLst>
          </p:cNvPr>
          <p:cNvSpPr txBox="1"/>
          <p:nvPr/>
        </p:nvSpPr>
        <p:spPr>
          <a:xfrm>
            <a:off x="3533533" y="5376514"/>
            <a:ext cx="1489401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小説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宮島未奈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0"/>
              </a:rPr>
              <a:t>成瀬は天下を取りにいく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新潮社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16F17C28-71C0-D25A-5C81-8F724BBD78C4}"/>
              </a:ext>
            </a:extLst>
          </p:cNvPr>
          <p:cNvCxnSpPr>
            <a:cxnSpLocks/>
            <a:stCxn id="61" idx="1"/>
            <a:endCxn id="3" idx="7"/>
          </p:cNvCxnSpPr>
          <p:nvPr/>
        </p:nvCxnSpPr>
        <p:spPr>
          <a:xfrm flipH="1">
            <a:off x="6757602" y="2143163"/>
            <a:ext cx="1928324" cy="105120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23EB5042-C3E7-A164-651C-DF9342C4DAB3}"/>
              </a:ext>
            </a:extLst>
          </p:cNvPr>
          <p:cNvSpPr txBox="1"/>
          <p:nvPr/>
        </p:nvSpPr>
        <p:spPr>
          <a:xfrm>
            <a:off x="5133185" y="5771987"/>
            <a:ext cx="2145571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NHK for School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1"/>
              </a:rPr>
              <a:t>ふつうってどういうこと？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8D58727-F47A-79D2-EF06-07307C4CA057}"/>
              </a:ext>
            </a:extLst>
          </p:cNvPr>
          <p:cNvSpPr txBox="1"/>
          <p:nvPr/>
        </p:nvSpPr>
        <p:spPr>
          <a:xfrm>
            <a:off x="8577338" y="5591957"/>
            <a:ext cx="2145571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NHK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みんなでプラス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2"/>
              </a:rPr>
              <a:t>ハイヒールを履いた僧侶 西村宏堂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E82E31DA-77BC-4A75-B25B-DE9ACB0BB94B}"/>
              </a:ext>
            </a:extLst>
          </p:cNvPr>
          <p:cNvSpPr txBox="1"/>
          <p:nvPr/>
        </p:nvSpPr>
        <p:spPr>
          <a:xfrm>
            <a:off x="3728034" y="1882280"/>
            <a:ext cx="935735" cy="5847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映画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3"/>
              </a:rPr>
              <a:t>「怪物」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00" name="直線コネクタ 99">
            <a:extLst>
              <a:ext uri="{FF2B5EF4-FFF2-40B4-BE49-F238E27FC236}">
                <a16:creationId xmlns:a16="http://schemas.microsoft.com/office/drawing/2014/main" id="{00FA963D-C508-294A-8CE6-6B00584FB66A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4653074" y="2467055"/>
            <a:ext cx="1125244" cy="72731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CA59602F-7DDE-AB4A-8216-CD4E2C10E636}"/>
              </a:ext>
            </a:extLst>
          </p:cNvPr>
          <p:cNvCxnSpPr>
            <a:stCxn id="90" idx="0"/>
            <a:endCxn id="3" idx="4"/>
          </p:cNvCxnSpPr>
          <p:nvPr/>
        </p:nvCxnSpPr>
        <p:spPr>
          <a:xfrm flipV="1">
            <a:off x="6205971" y="3895622"/>
            <a:ext cx="61989" cy="187636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2EB34986-9A1C-1F05-63EF-AB68C6017A4E}"/>
              </a:ext>
            </a:extLst>
          </p:cNvPr>
          <p:cNvCxnSpPr>
            <a:cxnSpLocks/>
            <a:endCxn id="3" idx="5"/>
          </p:cNvCxnSpPr>
          <p:nvPr/>
        </p:nvCxnSpPr>
        <p:spPr>
          <a:xfrm flipH="1" flipV="1">
            <a:off x="6757602" y="3775306"/>
            <a:ext cx="1838567" cy="181665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8BB52BA-D30C-488C-D973-9D02A5FBDD7A}"/>
              </a:ext>
            </a:extLst>
          </p:cNvPr>
          <p:cNvSpPr txBox="1"/>
          <p:nvPr/>
        </p:nvSpPr>
        <p:spPr>
          <a:xfrm>
            <a:off x="5394000" y="1721757"/>
            <a:ext cx="1333357" cy="800219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たど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くのひろば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4"/>
              </a:rPr>
              <a:t>異国の地で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65710F1B-78A1-0876-0ED1-83583EBA9CAE}"/>
              </a:ext>
            </a:extLst>
          </p:cNvPr>
          <p:cNvSpPr txBox="1"/>
          <p:nvPr/>
        </p:nvSpPr>
        <p:spPr>
          <a:xfrm>
            <a:off x="6068781" y="4475762"/>
            <a:ext cx="1788629" cy="800219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たど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くのひろば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5"/>
              </a:rPr>
              <a:t>普通におもしろい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4810FC-8015-E21C-7D84-3F7C7D1F95DB}"/>
              </a:ext>
            </a:extLst>
          </p:cNvPr>
          <p:cNvSpPr txBox="1"/>
          <p:nvPr/>
        </p:nvSpPr>
        <p:spPr>
          <a:xfrm>
            <a:off x="522715" y="1745900"/>
            <a:ext cx="2547943" cy="1231106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Youtube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6"/>
              </a:rPr>
              <a:t>【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6"/>
              </a:rPr>
              <a:t>なんや</a:t>
            </a:r>
            <a:r>
              <a:rPr lang="ja-JP" altLang="en-US" sz="14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6"/>
              </a:rPr>
              <a:t>て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6"/>
              </a:rPr>
              <a:t>】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6"/>
              </a:rPr>
              <a:t>職場の先輩が「普通は～」といいながらトンデモ理論をぶつけてる＜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6"/>
              </a:rPr>
              <a:t>【SNS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6"/>
              </a:rPr>
              <a:t>アニメ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6"/>
              </a:rPr>
              <a:t>】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6"/>
              </a:rPr>
              <a:t>モモウメ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6"/>
              </a:rPr>
              <a:t>OL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6"/>
              </a:rPr>
              <a:t>編＞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A550F399-5F1B-6C99-D3B2-566DCE2BFDB8}"/>
              </a:ext>
            </a:extLst>
          </p:cNvPr>
          <p:cNvSpPr txBox="1"/>
          <p:nvPr/>
        </p:nvSpPr>
        <p:spPr>
          <a:xfrm>
            <a:off x="2832008" y="3863417"/>
            <a:ext cx="2145571" cy="1231106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NHK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みんなでプラス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7"/>
              </a:rPr>
              <a:t>知って欲しい“ミックスルーツだけじゃない”マイクロアグレッション体験談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A00FDB82-33A0-E33B-1D26-FAE983181387}"/>
              </a:ext>
            </a:extLst>
          </p:cNvPr>
          <p:cNvCxnSpPr>
            <a:cxnSpLocks/>
            <a:stCxn id="3" idx="3"/>
            <a:endCxn id="95" idx="3"/>
          </p:cNvCxnSpPr>
          <p:nvPr/>
        </p:nvCxnSpPr>
        <p:spPr>
          <a:xfrm flipH="1">
            <a:off x="4977579" y="3775306"/>
            <a:ext cx="800739" cy="70366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6834E7A-23DB-620B-9CAC-2CF329D280F9}"/>
              </a:ext>
            </a:extLst>
          </p:cNvPr>
          <p:cNvSpPr txBox="1"/>
          <p:nvPr/>
        </p:nvSpPr>
        <p:spPr>
          <a:xfrm>
            <a:off x="583074" y="4036979"/>
            <a:ext cx="1875846" cy="5847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映画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18"/>
              </a:rPr>
              <a:t>チョコレートドーナツ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E97E7A9-81B6-0033-32FA-89BACC2638FC}"/>
              </a:ext>
            </a:extLst>
          </p:cNvPr>
          <p:cNvSpPr txBox="1"/>
          <p:nvPr/>
        </p:nvSpPr>
        <p:spPr>
          <a:xfrm>
            <a:off x="8348606" y="362727"/>
            <a:ext cx="2435621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新聞記事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朝日新聞 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24.3.9 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朝刊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p24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ふつう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とは　ありのまま見つめ一歩」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7B53B590-1165-3563-02B9-A98C7806E8D6}"/>
              </a:ext>
            </a:extLst>
          </p:cNvPr>
          <p:cNvCxnSpPr>
            <a:cxnSpLocks/>
            <a:endCxn id="3" idx="7"/>
          </p:cNvCxnSpPr>
          <p:nvPr/>
        </p:nvCxnSpPr>
        <p:spPr>
          <a:xfrm flipH="1">
            <a:off x="6757602" y="1378390"/>
            <a:ext cx="1591004" cy="181597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394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8EF736-CD1D-47AF-80E9-E8016B38B034}"/>
              </a:ext>
            </a:extLst>
          </p:cNvPr>
          <p:cNvSpPr txBox="1"/>
          <p:nvPr/>
        </p:nvSpPr>
        <p:spPr>
          <a:xfrm>
            <a:off x="230909" y="182224"/>
            <a:ext cx="287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メディアマップ　自由作成</a:t>
            </a:r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B7EFEE9-B733-78C2-28FA-1C8197815348}"/>
              </a:ext>
            </a:extLst>
          </p:cNvPr>
          <p:cNvSpPr/>
          <p:nvPr/>
        </p:nvSpPr>
        <p:spPr>
          <a:xfrm>
            <a:off x="5167880" y="2820461"/>
            <a:ext cx="1856240" cy="1217077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26C35551-01BF-51FC-738F-29F6FF8CA1A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223" y="115924"/>
            <a:ext cx="562324" cy="532433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A450F3-817E-AB94-34EB-8707DFBE60B7}"/>
              </a:ext>
            </a:extLst>
          </p:cNvPr>
          <p:cNvSpPr txBox="1"/>
          <p:nvPr/>
        </p:nvSpPr>
        <p:spPr>
          <a:xfrm>
            <a:off x="10722909" y="573813"/>
            <a:ext cx="1236096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©</a:t>
            </a: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たどくのひろば</a:t>
            </a:r>
            <a:endParaRPr kumimoji="1"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https://tadoku.info</a:t>
            </a:r>
            <a:endParaRPr kumimoji="1" lang="ja-JP" altLang="en-US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FD0F150-92C8-113F-3C24-1A4BACEC5ED6}"/>
              </a:ext>
            </a:extLst>
          </p:cNvPr>
          <p:cNvSpPr/>
          <p:nvPr/>
        </p:nvSpPr>
        <p:spPr>
          <a:xfrm>
            <a:off x="11152" y="0"/>
            <a:ext cx="1421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459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8EF736-CD1D-47AF-80E9-E8016B38B034}"/>
              </a:ext>
            </a:extLst>
          </p:cNvPr>
          <p:cNvSpPr txBox="1"/>
          <p:nvPr/>
        </p:nvSpPr>
        <p:spPr>
          <a:xfrm>
            <a:off x="262439" y="182224"/>
            <a:ext cx="2957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kumimoji="1" lang="ja-JP" altLang="en-US" sz="1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第１課「ルール」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のメディアマップ</a:t>
            </a:r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B7EFEE9-B733-78C2-28FA-1C8197815348}"/>
              </a:ext>
            </a:extLst>
          </p:cNvPr>
          <p:cNvSpPr/>
          <p:nvPr/>
        </p:nvSpPr>
        <p:spPr>
          <a:xfrm>
            <a:off x="5274720" y="3074051"/>
            <a:ext cx="1642559" cy="82157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ルール</a:t>
            </a:r>
            <a:endParaRPr kumimoji="1" lang="ja-JP" altLang="en-US" sz="24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431146-B02B-9A43-942B-B00D6EBEB050}"/>
              </a:ext>
            </a:extLst>
          </p:cNvPr>
          <p:cNvCxnSpPr>
            <a:cxnSpLocks/>
            <a:stCxn id="3" idx="1"/>
            <a:endCxn id="6" idx="2"/>
          </p:cNvCxnSpPr>
          <p:nvPr/>
        </p:nvCxnSpPr>
        <p:spPr>
          <a:xfrm flipH="1" flipV="1">
            <a:off x="3673338" y="2067619"/>
            <a:ext cx="1841929" cy="112674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D1341AC-8180-565B-EB8F-33A9EF4CFB60}"/>
              </a:ext>
            </a:extLst>
          </p:cNvPr>
          <p:cNvCxnSpPr>
            <a:cxnSpLocks/>
            <a:stCxn id="3" idx="7"/>
            <a:endCxn id="7" idx="1"/>
          </p:cNvCxnSpPr>
          <p:nvPr/>
        </p:nvCxnSpPr>
        <p:spPr>
          <a:xfrm flipV="1">
            <a:off x="6676732" y="2467141"/>
            <a:ext cx="1028618" cy="72722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図 25">
            <a:extLst>
              <a:ext uri="{FF2B5EF4-FFF2-40B4-BE49-F238E27FC236}">
                <a16:creationId xmlns:a16="http://schemas.microsoft.com/office/drawing/2014/main" id="{26C35551-01BF-51FC-738F-29F6FF8CA1A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223" y="115924"/>
            <a:ext cx="562324" cy="532433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A450F3-817E-AB94-34EB-8707DFBE60B7}"/>
              </a:ext>
            </a:extLst>
          </p:cNvPr>
          <p:cNvSpPr txBox="1"/>
          <p:nvPr/>
        </p:nvSpPr>
        <p:spPr>
          <a:xfrm>
            <a:off x="10722909" y="573813"/>
            <a:ext cx="1236096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©</a:t>
            </a: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たどくのひろば</a:t>
            </a:r>
            <a:endParaRPr kumimoji="1"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https://tadoku.info</a:t>
            </a:r>
            <a:endParaRPr kumimoji="1" lang="ja-JP" altLang="en-US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FD0F150-92C8-113F-3C24-1A4BACEC5ED6}"/>
              </a:ext>
            </a:extLst>
          </p:cNvPr>
          <p:cNvSpPr/>
          <p:nvPr/>
        </p:nvSpPr>
        <p:spPr>
          <a:xfrm>
            <a:off x="11152" y="0"/>
            <a:ext cx="1421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9101CEF-2CD8-25F0-9EB9-32C5C88D71BB}"/>
              </a:ext>
            </a:extLst>
          </p:cNvPr>
          <p:cNvCxnSpPr>
            <a:cxnSpLocks/>
            <a:stCxn id="4" idx="3"/>
            <a:endCxn id="3" idx="2"/>
          </p:cNvCxnSpPr>
          <p:nvPr/>
        </p:nvCxnSpPr>
        <p:spPr>
          <a:xfrm>
            <a:off x="3673337" y="3024694"/>
            <a:ext cx="1601383" cy="46014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23EB5042-C3E7-A164-651C-DF9342C4DAB3}"/>
              </a:ext>
            </a:extLst>
          </p:cNvPr>
          <p:cNvSpPr txBox="1"/>
          <p:nvPr/>
        </p:nvSpPr>
        <p:spPr>
          <a:xfrm>
            <a:off x="9179112" y="5181611"/>
            <a:ext cx="2430435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NHK for School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3"/>
              </a:rPr>
              <a:t>ルールって本当に必要？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CA59602F-7DDE-AB4A-8216-CD4E2C10E636}"/>
              </a:ext>
            </a:extLst>
          </p:cNvPr>
          <p:cNvCxnSpPr>
            <a:cxnSpLocks/>
            <a:stCxn id="90" idx="0"/>
            <a:endCxn id="3" idx="5"/>
          </p:cNvCxnSpPr>
          <p:nvPr/>
        </p:nvCxnSpPr>
        <p:spPr>
          <a:xfrm flipH="1" flipV="1">
            <a:off x="6676732" y="3775306"/>
            <a:ext cx="3717598" cy="140630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A550F399-5F1B-6C99-D3B2-566DCE2BFDB8}"/>
              </a:ext>
            </a:extLst>
          </p:cNvPr>
          <p:cNvSpPr txBox="1"/>
          <p:nvPr/>
        </p:nvSpPr>
        <p:spPr>
          <a:xfrm>
            <a:off x="794343" y="4125258"/>
            <a:ext cx="2145571" cy="800219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Instagram</a:t>
            </a: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スカート抗議事件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』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に関する嘘みたいな雑学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A00FDB82-33A0-E33B-1D26-FAE983181387}"/>
              </a:ext>
            </a:extLst>
          </p:cNvPr>
          <p:cNvCxnSpPr>
            <a:cxnSpLocks/>
            <a:stCxn id="3" idx="2"/>
            <a:endCxn id="95" idx="3"/>
          </p:cNvCxnSpPr>
          <p:nvPr/>
        </p:nvCxnSpPr>
        <p:spPr>
          <a:xfrm flipH="1">
            <a:off x="2939914" y="3484837"/>
            <a:ext cx="2334806" cy="104053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94C9A2-9D38-CC08-2206-72552B9EB3C4}"/>
              </a:ext>
            </a:extLst>
          </p:cNvPr>
          <p:cNvSpPr txBox="1"/>
          <p:nvPr/>
        </p:nvSpPr>
        <p:spPr>
          <a:xfrm>
            <a:off x="2455527" y="836513"/>
            <a:ext cx="2435621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新聞記事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朝日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新聞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24.6.14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朝刊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p16 BUSINESS #KANSAI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「カンサイのカイシャ　ここがオモロイ！　アッテミー（大阪）」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964337-9A5D-C0A8-40C9-43CC6CF3D7F4}"/>
              </a:ext>
            </a:extLst>
          </p:cNvPr>
          <p:cNvSpPr txBox="1"/>
          <p:nvPr/>
        </p:nvSpPr>
        <p:spPr>
          <a:xfrm>
            <a:off x="7705350" y="1851588"/>
            <a:ext cx="2435621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新聞記事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朝日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新聞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24.6.1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9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夕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刊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教育の小径「校則の見直しに声上げたけど・・・中学生たちの落胆」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BBAA524-735A-EF2E-D7C7-D2E00A1E7701}"/>
              </a:ext>
            </a:extLst>
          </p:cNvPr>
          <p:cNvSpPr txBox="1"/>
          <p:nvPr/>
        </p:nvSpPr>
        <p:spPr>
          <a:xfrm>
            <a:off x="795704" y="2516862"/>
            <a:ext cx="2877633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絵本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中川李枝子（文）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/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大村百合子（絵）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いやいやえん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福音館書店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13C4A8-97DD-E64D-3033-463A60DB908C}"/>
              </a:ext>
            </a:extLst>
          </p:cNvPr>
          <p:cNvSpPr txBox="1"/>
          <p:nvPr/>
        </p:nvSpPr>
        <p:spPr>
          <a:xfrm>
            <a:off x="6658554" y="4683488"/>
            <a:ext cx="2069122" cy="5847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映画・書籍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ぼくらの七日間戦争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89FC05AA-350D-7F6C-50CC-719A751BBD73}"/>
              </a:ext>
            </a:extLst>
          </p:cNvPr>
          <p:cNvCxnSpPr>
            <a:cxnSpLocks/>
            <a:stCxn id="3" idx="5"/>
            <a:endCxn id="5" idx="0"/>
          </p:cNvCxnSpPr>
          <p:nvPr/>
        </p:nvCxnSpPr>
        <p:spPr>
          <a:xfrm>
            <a:off x="6676732" y="3775306"/>
            <a:ext cx="1016383" cy="90818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8871818-1AEA-4C60-3135-C21DE0253828}"/>
              </a:ext>
            </a:extLst>
          </p:cNvPr>
          <p:cNvSpPr txBox="1"/>
          <p:nvPr/>
        </p:nvSpPr>
        <p:spPr>
          <a:xfrm>
            <a:off x="5431664" y="475248"/>
            <a:ext cx="2703680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The Asahi Shinbun GLOBE+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7"/>
              </a:rPr>
              <a:t>ルールに厳しい国とルーズな国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hlinkClick r:id="rId7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7"/>
              </a:rPr>
              <a:t>　違いの理由を知れば、共生のヒントが見えてくる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3D26739B-7186-4267-52FE-DBAC3E94C848}"/>
              </a:ext>
            </a:extLst>
          </p:cNvPr>
          <p:cNvCxnSpPr>
            <a:cxnSpLocks/>
            <a:stCxn id="3" idx="0"/>
            <a:endCxn id="12" idx="2"/>
          </p:cNvCxnSpPr>
          <p:nvPr/>
        </p:nvCxnSpPr>
        <p:spPr>
          <a:xfrm flipV="1">
            <a:off x="6096000" y="1706354"/>
            <a:ext cx="687504" cy="136769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4754600-0F09-A71E-E3F0-FAB00A8203E0}"/>
              </a:ext>
            </a:extLst>
          </p:cNvPr>
          <p:cNvSpPr txBox="1"/>
          <p:nvPr/>
        </p:nvSpPr>
        <p:spPr>
          <a:xfrm>
            <a:off x="8923160" y="3521452"/>
            <a:ext cx="2856213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新聞記事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朝日新聞デジタル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24.6.1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２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8"/>
              </a:rPr>
              <a:t>中学部活動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8"/>
              </a:rPr>
              <a:t>ヒップホップ禁止令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8"/>
              </a:rPr>
              <a:t>』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8"/>
              </a:rPr>
              <a:t>生徒ら泣いて抗議　国会で論議も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805A0BF9-D3D5-52A3-0DA6-B36066408966}"/>
              </a:ext>
            </a:extLst>
          </p:cNvPr>
          <p:cNvCxnSpPr>
            <a:cxnSpLocks/>
            <a:stCxn id="21" idx="1"/>
            <a:endCxn id="3" idx="6"/>
          </p:cNvCxnSpPr>
          <p:nvPr/>
        </p:nvCxnSpPr>
        <p:spPr>
          <a:xfrm flipH="1" flipV="1">
            <a:off x="6917279" y="3484837"/>
            <a:ext cx="2005881" cy="54444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1E96539-41C6-3273-C29E-6067B6EC1E93}"/>
              </a:ext>
            </a:extLst>
          </p:cNvPr>
          <p:cNvSpPr txBox="1"/>
          <p:nvPr/>
        </p:nvSpPr>
        <p:spPr>
          <a:xfrm>
            <a:off x="1430627" y="5255380"/>
            <a:ext cx="2575353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高橋正伸（監修）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/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林ユミ（絵）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「メシが食える大人になる！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よのなかルールブック」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日本図書センター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4C63A217-0D01-29CC-00A9-6AA5D4E59A4A}"/>
              </a:ext>
            </a:extLst>
          </p:cNvPr>
          <p:cNvCxnSpPr>
            <a:cxnSpLocks/>
          </p:cNvCxnSpPr>
          <p:nvPr/>
        </p:nvCxnSpPr>
        <p:spPr>
          <a:xfrm flipH="1">
            <a:off x="4003703" y="3801277"/>
            <a:ext cx="1484897" cy="146204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2D8D1C6-B05D-3A3A-84E5-DBA2B3163DCD}"/>
              </a:ext>
            </a:extLst>
          </p:cNvPr>
          <p:cNvSpPr txBox="1"/>
          <p:nvPr/>
        </p:nvSpPr>
        <p:spPr>
          <a:xfrm>
            <a:off x="4472999" y="5419134"/>
            <a:ext cx="2500513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新聞記事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朝日新聞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24.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８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.1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夕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刊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p10 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「髪の結び直しは１回まで　柔道の身だしなみのルール　きっかけは・・・」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1F7C11FF-228B-48AC-7616-7FD81E789412}"/>
              </a:ext>
            </a:extLst>
          </p:cNvPr>
          <p:cNvCxnSpPr>
            <a:cxnSpLocks/>
            <a:stCxn id="3" idx="4"/>
            <a:endCxn id="19" idx="0"/>
          </p:cNvCxnSpPr>
          <p:nvPr/>
        </p:nvCxnSpPr>
        <p:spPr>
          <a:xfrm flipH="1">
            <a:off x="5723256" y="3895622"/>
            <a:ext cx="372744" cy="152351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312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8EF736-CD1D-47AF-80E9-E8016B38B034}"/>
              </a:ext>
            </a:extLst>
          </p:cNvPr>
          <p:cNvSpPr txBox="1"/>
          <p:nvPr/>
        </p:nvSpPr>
        <p:spPr>
          <a:xfrm>
            <a:off x="209888" y="182224"/>
            <a:ext cx="30693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kumimoji="1" lang="ja-JP" altLang="en-US" sz="1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第２課「見た目」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のメディアマップ</a:t>
            </a:r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B7EFEE9-B733-78C2-28FA-1C8197815348}"/>
              </a:ext>
            </a:extLst>
          </p:cNvPr>
          <p:cNvSpPr/>
          <p:nvPr/>
        </p:nvSpPr>
        <p:spPr>
          <a:xfrm>
            <a:off x="5285230" y="3074051"/>
            <a:ext cx="1642559" cy="82157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見た目</a:t>
            </a:r>
            <a:endParaRPr kumimoji="1" lang="ja-JP" altLang="en-US" sz="24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431146-B02B-9A43-942B-B00D6EBEB050}"/>
              </a:ext>
            </a:extLst>
          </p:cNvPr>
          <p:cNvCxnSpPr>
            <a:cxnSpLocks/>
            <a:stCxn id="3" idx="1"/>
            <a:endCxn id="7" idx="2"/>
          </p:cNvCxnSpPr>
          <p:nvPr/>
        </p:nvCxnSpPr>
        <p:spPr>
          <a:xfrm flipH="1" flipV="1">
            <a:off x="3352166" y="2386775"/>
            <a:ext cx="2173611" cy="80759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D1341AC-8180-565B-EB8F-33A9EF4CFB60}"/>
              </a:ext>
            </a:extLst>
          </p:cNvPr>
          <p:cNvCxnSpPr>
            <a:cxnSpLocks/>
            <a:stCxn id="3" idx="0"/>
            <a:endCxn id="5" idx="2"/>
          </p:cNvCxnSpPr>
          <p:nvPr/>
        </p:nvCxnSpPr>
        <p:spPr>
          <a:xfrm flipH="1" flipV="1">
            <a:off x="5826391" y="1639380"/>
            <a:ext cx="280119" cy="143467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図 25">
            <a:extLst>
              <a:ext uri="{FF2B5EF4-FFF2-40B4-BE49-F238E27FC236}">
                <a16:creationId xmlns:a16="http://schemas.microsoft.com/office/drawing/2014/main" id="{26C35551-01BF-51FC-738F-29F6FF8CA1A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223" y="115924"/>
            <a:ext cx="562324" cy="532433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A450F3-817E-AB94-34EB-8707DFBE60B7}"/>
              </a:ext>
            </a:extLst>
          </p:cNvPr>
          <p:cNvSpPr txBox="1"/>
          <p:nvPr/>
        </p:nvSpPr>
        <p:spPr>
          <a:xfrm>
            <a:off x="10722909" y="573813"/>
            <a:ext cx="1236096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©</a:t>
            </a: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たどくのひろば</a:t>
            </a:r>
            <a:endParaRPr kumimoji="1"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https://tadoku.info</a:t>
            </a:r>
            <a:endParaRPr kumimoji="1" lang="ja-JP" altLang="en-US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FD0F150-92C8-113F-3C24-1A4BACEC5ED6}"/>
              </a:ext>
            </a:extLst>
          </p:cNvPr>
          <p:cNvSpPr/>
          <p:nvPr/>
        </p:nvSpPr>
        <p:spPr>
          <a:xfrm>
            <a:off x="11152" y="0"/>
            <a:ext cx="1421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23EB5042-C3E7-A164-651C-DF9342C4DAB3}"/>
              </a:ext>
            </a:extLst>
          </p:cNvPr>
          <p:cNvSpPr txBox="1"/>
          <p:nvPr/>
        </p:nvSpPr>
        <p:spPr>
          <a:xfrm>
            <a:off x="6183326" y="5131326"/>
            <a:ext cx="2145571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NHK NEWS WEB</a:t>
            </a: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3"/>
              </a:rPr>
              <a:t>職務質問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3"/>
              </a:rPr>
              <a:t>30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3"/>
              </a:rPr>
              <a:t>回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3"/>
              </a:rPr>
              <a:t> 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3"/>
              </a:rPr>
              <a:t>身に覚えないのに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CA59602F-7DDE-AB4A-8216-CD4E2C10E636}"/>
              </a:ext>
            </a:extLst>
          </p:cNvPr>
          <p:cNvCxnSpPr>
            <a:cxnSpLocks/>
            <a:stCxn id="90" idx="0"/>
            <a:endCxn id="3" idx="5"/>
          </p:cNvCxnSpPr>
          <p:nvPr/>
        </p:nvCxnSpPr>
        <p:spPr>
          <a:xfrm flipH="1" flipV="1">
            <a:off x="6687242" y="3775306"/>
            <a:ext cx="568870" cy="135602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A00FDB82-33A0-E33B-1D26-FAE983181387}"/>
              </a:ext>
            </a:extLst>
          </p:cNvPr>
          <p:cNvCxnSpPr>
            <a:cxnSpLocks/>
            <a:stCxn id="3" idx="3"/>
            <a:endCxn id="4" idx="0"/>
          </p:cNvCxnSpPr>
          <p:nvPr/>
        </p:nvCxnSpPr>
        <p:spPr>
          <a:xfrm flipH="1">
            <a:off x="4044376" y="3775306"/>
            <a:ext cx="1481401" cy="164445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02C77B1-EA55-A408-6DBC-DBEC3893591C}"/>
              </a:ext>
            </a:extLst>
          </p:cNvPr>
          <p:cNvSpPr txBox="1"/>
          <p:nvPr/>
        </p:nvSpPr>
        <p:spPr>
          <a:xfrm>
            <a:off x="2829158" y="5419762"/>
            <a:ext cx="2430435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NHK for School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カッコイイってたとえば？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67301F-1249-6999-B24F-021C55F679F8}"/>
              </a:ext>
            </a:extLst>
          </p:cNvPr>
          <p:cNvSpPr txBox="1"/>
          <p:nvPr/>
        </p:nvSpPr>
        <p:spPr>
          <a:xfrm>
            <a:off x="2180313" y="1586556"/>
            <a:ext cx="2343705" cy="800219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err="1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Youtube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アンコンシャスバイアスちゃいます？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CCD83A-FC80-B941-196A-C069804455FE}"/>
              </a:ext>
            </a:extLst>
          </p:cNvPr>
          <p:cNvSpPr txBox="1"/>
          <p:nvPr/>
        </p:nvSpPr>
        <p:spPr>
          <a:xfrm>
            <a:off x="4791830" y="839161"/>
            <a:ext cx="2069122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映画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アイ・フィール・プリティ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! 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人生最高のハプニング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48F63C-B7F5-99B4-86A1-6DD308190540}"/>
              </a:ext>
            </a:extLst>
          </p:cNvPr>
          <p:cNvSpPr txBox="1"/>
          <p:nvPr/>
        </p:nvSpPr>
        <p:spPr>
          <a:xfrm>
            <a:off x="8653787" y="2255579"/>
            <a:ext cx="2069122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マンガ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八木教広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エンジェル伝説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集英社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5AB5F528-3751-622F-FFD2-9E3E3232ADF2}"/>
              </a:ext>
            </a:extLst>
          </p:cNvPr>
          <p:cNvCxnSpPr>
            <a:cxnSpLocks/>
            <a:stCxn id="6" idx="1"/>
            <a:endCxn id="3" idx="7"/>
          </p:cNvCxnSpPr>
          <p:nvPr/>
        </p:nvCxnSpPr>
        <p:spPr>
          <a:xfrm flipH="1">
            <a:off x="6687242" y="2763411"/>
            <a:ext cx="1966545" cy="43095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8B5A7E-69C8-BCC9-993D-8F63455BF9B1}"/>
              </a:ext>
            </a:extLst>
          </p:cNvPr>
          <p:cNvSpPr txBox="1"/>
          <p:nvPr/>
        </p:nvSpPr>
        <p:spPr>
          <a:xfrm>
            <a:off x="1234444" y="3231012"/>
            <a:ext cx="2620342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新聞記事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朝日新聞　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23.9.12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朝刊　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p11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「素顔はどこに」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BBCC580-A3C2-33B7-368C-17DC2A60938D}"/>
              </a:ext>
            </a:extLst>
          </p:cNvPr>
          <p:cNvCxnSpPr>
            <a:cxnSpLocks/>
            <a:stCxn id="3" idx="2"/>
            <a:endCxn id="8" idx="3"/>
          </p:cNvCxnSpPr>
          <p:nvPr/>
        </p:nvCxnSpPr>
        <p:spPr>
          <a:xfrm flipH="1">
            <a:off x="3854786" y="3484837"/>
            <a:ext cx="1430444" cy="14628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C7CFBE20-B236-ADFB-17C1-F976C48E8651}"/>
              </a:ext>
            </a:extLst>
          </p:cNvPr>
          <p:cNvCxnSpPr>
            <a:cxnSpLocks/>
            <a:stCxn id="3" idx="6"/>
            <a:endCxn id="14" idx="1"/>
          </p:cNvCxnSpPr>
          <p:nvPr/>
        </p:nvCxnSpPr>
        <p:spPr>
          <a:xfrm>
            <a:off x="6927789" y="3484837"/>
            <a:ext cx="1892403" cy="96847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D963CB1-C338-5D02-16F5-BABF581FDA28}"/>
              </a:ext>
            </a:extLst>
          </p:cNvPr>
          <p:cNvSpPr txBox="1"/>
          <p:nvPr/>
        </p:nvSpPr>
        <p:spPr>
          <a:xfrm>
            <a:off x="8820192" y="4053206"/>
            <a:ext cx="2620342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新聞記事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朝日新聞　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.27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朝刊　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p11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「ルッキズムと向き合う」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04D4609-2FF0-5F75-8B51-91013EA9E729}"/>
              </a:ext>
            </a:extLst>
          </p:cNvPr>
          <p:cNvSpPr txBox="1"/>
          <p:nvPr/>
        </p:nvSpPr>
        <p:spPr>
          <a:xfrm>
            <a:off x="7942564" y="793100"/>
            <a:ext cx="2275323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マンガ・映画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鈴木由美子原作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カンナさん大成功です！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講談社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968FD61B-9F09-C1DE-BF83-CD30BAD80695}"/>
              </a:ext>
            </a:extLst>
          </p:cNvPr>
          <p:cNvCxnSpPr>
            <a:cxnSpLocks/>
            <a:stCxn id="3" idx="7"/>
            <a:endCxn id="10" idx="1"/>
          </p:cNvCxnSpPr>
          <p:nvPr/>
        </p:nvCxnSpPr>
        <p:spPr>
          <a:xfrm flipV="1">
            <a:off x="6687242" y="1300932"/>
            <a:ext cx="1255322" cy="189343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534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8EF736-CD1D-47AF-80E9-E8016B38B034}"/>
              </a:ext>
            </a:extLst>
          </p:cNvPr>
          <p:cNvSpPr txBox="1"/>
          <p:nvPr/>
        </p:nvSpPr>
        <p:spPr>
          <a:xfrm>
            <a:off x="230909" y="182224"/>
            <a:ext cx="287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kumimoji="1" lang="ja-JP" altLang="en-US" sz="1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第３課「お金」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のメディアマップ</a:t>
            </a:r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B7EFEE9-B733-78C2-28FA-1C8197815348}"/>
              </a:ext>
            </a:extLst>
          </p:cNvPr>
          <p:cNvSpPr/>
          <p:nvPr/>
        </p:nvSpPr>
        <p:spPr>
          <a:xfrm>
            <a:off x="5403542" y="3074051"/>
            <a:ext cx="1384916" cy="82157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お金</a:t>
            </a:r>
            <a:endParaRPr kumimoji="1" lang="ja-JP" altLang="en-US" sz="24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431146-B02B-9A43-942B-B00D6EBEB050}"/>
              </a:ext>
            </a:extLst>
          </p:cNvPr>
          <p:cNvCxnSpPr>
            <a:cxnSpLocks/>
            <a:stCxn id="3" idx="1"/>
            <a:endCxn id="10" idx="2"/>
          </p:cNvCxnSpPr>
          <p:nvPr/>
        </p:nvCxnSpPr>
        <p:spPr>
          <a:xfrm flipH="1" flipV="1">
            <a:off x="2185186" y="1843459"/>
            <a:ext cx="3421172" cy="135090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D1341AC-8180-565B-EB8F-33A9EF4CFB60}"/>
              </a:ext>
            </a:extLst>
          </p:cNvPr>
          <p:cNvCxnSpPr>
            <a:cxnSpLocks/>
            <a:stCxn id="3" idx="7"/>
            <a:endCxn id="7" idx="1"/>
          </p:cNvCxnSpPr>
          <p:nvPr/>
        </p:nvCxnSpPr>
        <p:spPr>
          <a:xfrm flipV="1">
            <a:off x="6585642" y="2201023"/>
            <a:ext cx="1995497" cy="99334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図 25">
            <a:extLst>
              <a:ext uri="{FF2B5EF4-FFF2-40B4-BE49-F238E27FC236}">
                <a16:creationId xmlns:a16="http://schemas.microsoft.com/office/drawing/2014/main" id="{26C35551-01BF-51FC-738F-29F6FF8CA1A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223" y="115924"/>
            <a:ext cx="562324" cy="532433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A450F3-817E-AB94-34EB-8707DFBE60B7}"/>
              </a:ext>
            </a:extLst>
          </p:cNvPr>
          <p:cNvSpPr txBox="1"/>
          <p:nvPr/>
        </p:nvSpPr>
        <p:spPr>
          <a:xfrm>
            <a:off x="10722909" y="573813"/>
            <a:ext cx="1236096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©</a:t>
            </a: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たどくのひろば</a:t>
            </a:r>
            <a:endParaRPr kumimoji="1"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https://tadoku.info</a:t>
            </a:r>
            <a:endParaRPr kumimoji="1" lang="ja-JP" altLang="en-US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FD0F150-92C8-113F-3C24-1A4BACEC5ED6}"/>
              </a:ext>
            </a:extLst>
          </p:cNvPr>
          <p:cNvSpPr/>
          <p:nvPr/>
        </p:nvSpPr>
        <p:spPr>
          <a:xfrm>
            <a:off x="11152" y="0"/>
            <a:ext cx="1421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9101CEF-2CD8-25F0-9EB9-32C5C88D71BB}"/>
              </a:ext>
            </a:extLst>
          </p:cNvPr>
          <p:cNvCxnSpPr>
            <a:cxnSpLocks/>
            <a:stCxn id="5" idx="3"/>
            <a:endCxn id="3" idx="2"/>
          </p:cNvCxnSpPr>
          <p:nvPr/>
        </p:nvCxnSpPr>
        <p:spPr>
          <a:xfrm>
            <a:off x="3794364" y="3233942"/>
            <a:ext cx="1609178" cy="25089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CA59602F-7DDE-AB4A-8216-CD4E2C10E636}"/>
              </a:ext>
            </a:extLst>
          </p:cNvPr>
          <p:cNvCxnSpPr>
            <a:cxnSpLocks/>
            <a:stCxn id="6" idx="1"/>
            <a:endCxn id="3" idx="5"/>
          </p:cNvCxnSpPr>
          <p:nvPr/>
        </p:nvCxnSpPr>
        <p:spPr>
          <a:xfrm flipH="1" flipV="1">
            <a:off x="6585642" y="3775306"/>
            <a:ext cx="2283524" cy="188393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A00FDB82-33A0-E33B-1D26-FAE983181387}"/>
              </a:ext>
            </a:extLst>
          </p:cNvPr>
          <p:cNvCxnSpPr>
            <a:cxnSpLocks/>
            <a:stCxn id="3" idx="3"/>
            <a:endCxn id="4" idx="3"/>
          </p:cNvCxnSpPr>
          <p:nvPr/>
        </p:nvCxnSpPr>
        <p:spPr>
          <a:xfrm flipH="1">
            <a:off x="4036988" y="3775306"/>
            <a:ext cx="1569370" cy="79558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0FFEC44-68CB-2509-EA59-FAE1455A4339}"/>
              </a:ext>
            </a:extLst>
          </p:cNvPr>
          <p:cNvCxnSpPr>
            <a:cxnSpLocks/>
            <a:stCxn id="3" idx="7"/>
            <a:endCxn id="8" idx="2"/>
          </p:cNvCxnSpPr>
          <p:nvPr/>
        </p:nvCxnSpPr>
        <p:spPr>
          <a:xfrm flipV="1">
            <a:off x="6585642" y="1238013"/>
            <a:ext cx="2072875" cy="195635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5B3A8B-C79E-C418-43A8-BD0CD91654D6}"/>
              </a:ext>
            </a:extLst>
          </p:cNvPr>
          <p:cNvSpPr txBox="1"/>
          <p:nvPr/>
        </p:nvSpPr>
        <p:spPr>
          <a:xfrm>
            <a:off x="8869166" y="5259126"/>
            <a:ext cx="2735235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NHK for School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3"/>
              </a:rPr>
              <a:t>お金で本当に幸せになれる？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865672-9DE8-EDF3-B714-5B73063919DA}"/>
              </a:ext>
            </a:extLst>
          </p:cNvPr>
          <p:cNvSpPr txBox="1"/>
          <p:nvPr/>
        </p:nvSpPr>
        <p:spPr>
          <a:xfrm>
            <a:off x="8581139" y="1693191"/>
            <a:ext cx="2839066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池田香代子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世界がもし１００人の村だったら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マガジンハウス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7131F0-DFC5-A20E-35DD-343B6D1D6A56}"/>
              </a:ext>
            </a:extLst>
          </p:cNvPr>
          <p:cNvSpPr txBox="1"/>
          <p:nvPr/>
        </p:nvSpPr>
        <p:spPr>
          <a:xfrm>
            <a:off x="765653" y="827796"/>
            <a:ext cx="2839066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ロバート・キヨサキ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金持ち父さん貧乏父さん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筑摩書房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4573005-B378-12D7-A4BB-11B29B8A01DC}"/>
              </a:ext>
            </a:extLst>
          </p:cNvPr>
          <p:cNvSpPr txBox="1"/>
          <p:nvPr/>
        </p:nvSpPr>
        <p:spPr>
          <a:xfrm>
            <a:off x="2684541" y="4063054"/>
            <a:ext cx="1352447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絵本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五味太郎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買物絵本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ブロンズ新社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27FF1E7-9C40-FAFF-2B09-DBE1F35F2D2E}"/>
              </a:ext>
            </a:extLst>
          </p:cNvPr>
          <p:cNvSpPr txBox="1"/>
          <p:nvPr/>
        </p:nvSpPr>
        <p:spPr>
          <a:xfrm>
            <a:off x="6788458" y="437794"/>
            <a:ext cx="3740118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毎日新聞　経済プレミア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24.7.1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配信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高級バッグ「バーキン」のクレージーな経済学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591AE1-1029-E3C6-9BA0-051A381BB5A2}"/>
              </a:ext>
            </a:extLst>
          </p:cNvPr>
          <p:cNvSpPr txBox="1"/>
          <p:nvPr/>
        </p:nvSpPr>
        <p:spPr>
          <a:xfrm>
            <a:off x="1071719" y="2618389"/>
            <a:ext cx="2722645" cy="1231106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どんどん読める！　日本語ショートストーリーズ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 vol.1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「グラミン銀行」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アルク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522536-1902-52E2-9A33-81D37B65E183}"/>
              </a:ext>
            </a:extLst>
          </p:cNvPr>
          <p:cNvSpPr txBox="1"/>
          <p:nvPr/>
        </p:nvSpPr>
        <p:spPr>
          <a:xfrm>
            <a:off x="4734677" y="5144295"/>
            <a:ext cx="2722645" cy="1231106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どんどん読める！　日本語ショートストーリーズ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 vol.3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「お金より自信」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アルク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F12689F-EA59-CC97-98FC-6314A97B3E0B}"/>
              </a:ext>
            </a:extLst>
          </p:cNvPr>
          <p:cNvSpPr txBox="1"/>
          <p:nvPr/>
        </p:nvSpPr>
        <p:spPr>
          <a:xfrm>
            <a:off x="7786836" y="3092911"/>
            <a:ext cx="2722645" cy="1231106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どんどん読める！　日本語ショートストーリーズ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 vol.2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「貧しい家族」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アルク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543E600-1E1E-BCB1-C0AA-0F2E5FBE282E}"/>
              </a:ext>
            </a:extLst>
          </p:cNvPr>
          <p:cNvCxnSpPr>
            <a:cxnSpLocks/>
            <a:stCxn id="3" idx="4"/>
            <a:endCxn id="9" idx="0"/>
          </p:cNvCxnSpPr>
          <p:nvPr/>
        </p:nvCxnSpPr>
        <p:spPr>
          <a:xfrm>
            <a:off x="6096000" y="3895622"/>
            <a:ext cx="0" cy="124867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91AC7CDD-2A82-9BC5-B74D-BA891626874D}"/>
              </a:ext>
            </a:extLst>
          </p:cNvPr>
          <p:cNvCxnSpPr>
            <a:cxnSpLocks/>
            <a:stCxn id="3" idx="6"/>
            <a:endCxn id="11" idx="1"/>
          </p:cNvCxnSpPr>
          <p:nvPr/>
        </p:nvCxnSpPr>
        <p:spPr>
          <a:xfrm>
            <a:off x="6788458" y="3484837"/>
            <a:ext cx="998378" cy="22362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CD1FAFB-60A5-C5D9-F0BF-A210AF8F356A}"/>
              </a:ext>
            </a:extLst>
          </p:cNvPr>
          <p:cNvSpPr txBox="1"/>
          <p:nvPr/>
        </p:nvSpPr>
        <p:spPr>
          <a:xfrm>
            <a:off x="4191235" y="583163"/>
            <a:ext cx="2252823" cy="144655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西原理恵子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よりみちパン！セ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この世でいちばん大事な「カネ」の話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イースト・プレス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E4F1DD2D-5A02-AF51-8CD1-A82867933D05}"/>
              </a:ext>
            </a:extLst>
          </p:cNvPr>
          <p:cNvCxnSpPr>
            <a:cxnSpLocks/>
            <a:stCxn id="3" idx="0"/>
            <a:endCxn id="36" idx="2"/>
          </p:cNvCxnSpPr>
          <p:nvPr/>
        </p:nvCxnSpPr>
        <p:spPr>
          <a:xfrm flipH="1" flipV="1">
            <a:off x="5317647" y="2029713"/>
            <a:ext cx="778353" cy="104433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60E05B5E-F1DC-5232-6343-34D474B1B7A3}"/>
              </a:ext>
            </a:extLst>
          </p:cNvPr>
          <p:cNvSpPr txBox="1"/>
          <p:nvPr/>
        </p:nvSpPr>
        <p:spPr>
          <a:xfrm>
            <a:off x="842654" y="5583762"/>
            <a:ext cx="3378364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中学生までに読んでおきたい日本文学④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お金物語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あすなろ書房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EFE6DF00-499F-27BC-2DA7-51A3BC7F3369}"/>
              </a:ext>
            </a:extLst>
          </p:cNvPr>
          <p:cNvCxnSpPr>
            <a:cxnSpLocks/>
            <a:stCxn id="3" idx="3"/>
          </p:cNvCxnSpPr>
          <p:nvPr/>
        </p:nvCxnSpPr>
        <p:spPr>
          <a:xfrm flipH="1">
            <a:off x="4217121" y="3775306"/>
            <a:ext cx="1389237" cy="182137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54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8EF736-CD1D-47AF-80E9-E8016B38B034}"/>
              </a:ext>
            </a:extLst>
          </p:cNvPr>
          <p:cNvSpPr txBox="1"/>
          <p:nvPr/>
        </p:nvSpPr>
        <p:spPr>
          <a:xfrm>
            <a:off x="230909" y="182224"/>
            <a:ext cx="287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kumimoji="1" lang="ja-JP" altLang="en-US" sz="1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第４課「結婚」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のメディアマップ</a:t>
            </a:r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B7EFEE9-B733-78C2-28FA-1C8197815348}"/>
              </a:ext>
            </a:extLst>
          </p:cNvPr>
          <p:cNvSpPr/>
          <p:nvPr/>
        </p:nvSpPr>
        <p:spPr>
          <a:xfrm>
            <a:off x="5403542" y="3074051"/>
            <a:ext cx="1384916" cy="82157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結婚</a:t>
            </a:r>
            <a:endParaRPr kumimoji="1" lang="ja-JP" altLang="en-US" sz="24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3767AE-9B2F-D154-E3C8-2276BB1E63AD}"/>
              </a:ext>
            </a:extLst>
          </p:cNvPr>
          <p:cNvSpPr txBox="1"/>
          <p:nvPr/>
        </p:nvSpPr>
        <p:spPr>
          <a:xfrm>
            <a:off x="8193544" y="1603022"/>
            <a:ext cx="2705684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マンガ</a:t>
            </a:r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・ドラマ・映画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よしながふみ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2"/>
              </a:rPr>
              <a:t>きのう何食べた？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講談社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431146-B02B-9A43-942B-B00D6EBEB050}"/>
              </a:ext>
            </a:extLst>
          </p:cNvPr>
          <p:cNvCxnSpPr>
            <a:cxnSpLocks/>
            <a:stCxn id="3" idx="1"/>
            <a:endCxn id="6" idx="2"/>
          </p:cNvCxnSpPr>
          <p:nvPr/>
        </p:nvCxnSpPr>
        <p:spPr>
          <a:xfrm flipH="1" flipV="1">
            <a:off x="2871346" y="1742683"/>
            <a:ext cx="2735012" cy="145168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D1341AC-8180-565B-EB8F-33A9EF4CFB60}"/>
              </a:ext>
            </a:extLst>
          </p:cNvPr>
          <p:cNvCxnSpPr>
            <a:cxnSpLocks/>
            <a:stCxn id="3" idx="7"/>
            <a:endCxn id="8" idx="1"/>
          </p:cNvCxnSpPr>
          <p:nvPr/>
        </p:nvCxnSpPr>
        <p:spPr>
          <a:xfrm flipV="1">
            <a:off x="6585642" y="2110854"/>
            <a:ext cx="1607902" cy="108351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図 25">
            <a:extLst>
              <a:ext uri="{FF2B5EF4-FFF2-40B4-BE49-F238E27FC236}">
                <a16:creationId xmlns:a16="http://schemas.microsoft.com/office/drawing/2014/main" id="{26C35551-01BF-51FC-738F-29F6FF8CA1A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223" y="115924"/>
            <a:ext cx="562324" cy="532433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A450F3-817E-AB94-34EB-8707DFBE60B7}"/>
              </a:ext>
            </a:extLst>
          </p:cNvPr>
          <p:cNvSpPr txBox="1"/>
          <p:nvPr/>
        </p:nvSpPr>
        <p:spPr>
          <a:xfrm>
            <a:off x="10722909" y="573813"/>
            <a:ext cx="1236096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©</a:t>
            </a: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たどくのひろば</a:t>
            </a:r>
            <a:endParaRPr kumimoji="1"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https://tadoku.info</a:t>
            </a:r>
            <a:endParaRPr kumimoji="1" lang="ja-JP" altLang="en-US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FD0F150-92C8-113F-3C24-1A4BACEC5ED6}"/>
              </a:ext>
            </a:extLst>
          </p:cNvPr>
          <p:cNvSpPr/>
          <p:nvPr/>
        </p:nvSpPr>
        <p:spPr>
          <a:xfrm>
            <a:off x="11152" y="0"/>
            <a:ext cx="1421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9101CEF-2CD8-25F0-9EB9-32C5C88D71BB}"/>
              </a:ext>
            </a:extLst>
          </p:cNvPr>
          <p:cNvCxnSpPr>
            <a:cxnSpLocks/>
            <a:stCxn id="9" idx="3"/>
            <a:endCxn id="3" idx="2"/>
          </p:cNvCxnSpPr>
          <p:nvPr/>
        </p:nvCxnSpPr>
        <p:spPr>
          <a:xfrm>
            <a:off x="4073006" y="2846337"/>
            <a:ext cx="1330536" cy="6385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23EB5042-C3E7-A164-651C-DF9342C4DAB3}"/>
              </a:ext>
            </a:extLst>
          </p:cNvPr>
          <p:cNvSpPr txBox="1"/>
          <p:nvPr/>
        </p:nvSpPr>
        <p:spPr>
          <a:xfrm>
            <a:off x="7732435" y="4828868"/>
            <a:ext cx="2145571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資料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平成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25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年版厚生労働白書　ー若者の意識を探るー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第１部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 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第２章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 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第２節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 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結婚に関する意識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CA59602F-7DDE-AB4A-8216-CD4E2C10E636}"/>
              </a:ext>
            </a:extLst>
          </p:cNvPr>
          <p:cNvCxnSpPr>
            <a:cxnSpLocks/>
            <a:stCxn id="90" idx="0"/>
            <a:endCxn id="3" idx="5"/>
          </p:cNvCxnSpPr>
          <p:nvPr/>
        </p:nvCxnSpPr>
        <p:spPr>
          <a:xfrm flipH="1" flipV="1">
            <a:off x="6585642" y="3775306"/>
            <a:ext cx="2219579" cy="105356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A00FDB82-33A0-E33B-1D26-FAE983181387}"/>
              </a:ext>
            </a:extLst>
          </p:cNvPr>
          <p:cNvCxnSpPr>
            <a:cxnSpLocks/>
            <a:stCxn id="3" idx="4"/>
            <a:endCxn id="4" idx="0"/>
          </p:cNvCxnSpPr>
          <p:nvPr/>
        </p:nvCxnSpPr>
        <p:spPr>
          <a:xfrm>
            <a:off x="6096000" y="3895622"/>
            <a:ext cx="5260" cy="184248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0FFEC44-68CB-2509-EA59-FAE1455A4339}"/>
              </a:ext>
            </a:extLst>
          </p:cNvPr>
          <p:cNvCxnSpPr>
            <a:cxnSpLocks/>
            <a:stCxn id="3" idx="0"/>
            <a:endCxn id="7" idx="2"/>
          </p:cNvCxnSpPr>
          <p:nvPr/>
        </p:nvCxnSpPr>
        <p:spPr>
          <a:xfrm flipV="1">
            <a:off x="6096000" y="1521139"/>
            <a:ext cx="657530" cy="155291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4EAC98-1685-AC8C-70C8-4989F1CD5055}"/>
              </a:ext>
            </a:extLst>
          </p:cNvPr>
          <p:cNvSpPr txBox="1"/>
          <p:nvPr/>
        </p:nvSpPr>
        <p:spPr>
          <a:xfrm>
            <a:off x="4753677" y="5738102"/>
            <a:ext cx="2695165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朝日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新聞デジタル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23.10.4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配信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年収２００万円未満の２０代男性、結婚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『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１割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』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　労働経済白書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6E93A48-7EF2-A56D-EA6F-9ECB31BC6105}"/>
              </a:ext>
            </a:extLst>
          </p:cNvPr>
          <p:cNvSpPr txBox="1"/>
          <p:nvPr/>
        </p:nvSpPr>
        <p:spPr>
          <a:xfrm>
            <a:off x="1518504" y="727020"/>
            <a:ext cx="2705684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マンガ・ドラマ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日暮キノコ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喰う寝るふたり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 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住むふたり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コアミックス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779419-60BE-E871-BD97-17FD120D2313}"/>
              </a:ext>
            </a:extLst>
          </p:cNvPr>
          <p:cNvSpPr txBox="1"/>
          <p:nvPr/>
        </p:nvSpPr>
        <p:spPr>
          <a:xfrm>
            <a:off x="1669686" y="2553949"/>
            <a:ext cx="2403320" cy="5847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映画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her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／世界でひとつの彼女」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FE348E-5B7A-F0C7-481E-D652DAA60F28}"/>
              </a:ext>
            </a:extLst>
          </p:cNvPr>
          <p:cNvSpPr txBox="1"/>
          <p:nvPr/>
        </p:nvSpPr>
        <p:spPr>
          <a:xfrm>
            <a:off x="4929568" y="505476"/>
            <a:ext cx="3647923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絵本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ガース・ウィリアムズ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7"/>
              </a:rPr>
              <a:t>白いうさぎと黒いうさぎのやさしい愛の物語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福音館書店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9482E0A-EA99-9D94-57C5-06FAEE13B354}"/>
              </a:ext>
            </a:extLst>
          </p:cNvPr>
          <p:cNvSpPr txBox="1"/>
          <p:nvPr/>
        </p:nvSpPr>
        <p:spPr>
          <a:xfrm>
            <a:off x="8109226" y="3078368"/>
            <a:ext cx="2705684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書籍・映画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チョ・ナムジュ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8"/>
              </a:rPr>
              <a:t>８２年生まれ、キム・ジヨン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講談社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568D723-526E-EF0E-BDF5-12B674560F5B}"/>
              </a:ext>
            </a:extLst>
          </p:cNvPr>
          <p:cNvCxnSpPr>
            <a:cxnSpLocks/>
            <a:stCxn id="12" idx="1"/>
            <a:endCxn id="3" idx="6"/>
          </p:cNvCxnSpPr>
          <p:nvPr/>
        </p:nvCxnSpPr>
        <p:spPr>
          <a:xfrm flipH="1" flipV="1">
            <a:off x="6788458" y="3484837"/>
            <a:ext cx="1320768" cy="10136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6999F1-0887-5967-7D2D-667A6BE0BBA8}"/>
              </a:ext>
            </a:extLst>
          </p:cNvPr>
          <p:cNvSpPr txBox="1"/>
          <p:nvPr/>
        </p:nvSpPr>
        <p:spPr>
          <a:xfrm>
            <a:off x="1873148" y="5353753"/>
            <a:ext cx="2534300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新聞記事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朝日新聞　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.28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朝刊　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p9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2024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都知事選　子育て支援大切だけど」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FFF28D98-F6B7-88A7-8410-BAAA3DCA07B7}"/>
              </a:ext>
            </a:extLst>
          </p:cNvPr>
          <p:cNvCxnSpPr>
            <a:cxnSpLocks/>
            <a:stCxn id="3" idx="3"/>
            <a:endCxn id="5" idx="0"/>
          </p:cNvCxnSpPr>
          <p:nvPr/>
        </p:nvCxnSpPr>
        <p:spPr>
          <a:xfrm flipH="1">
            <a:off x="3140298" y="3775306"/>
            <a:ext cx="2466060" cy="157844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EDFB6F-DE0B-9760-C3A7-0011EE172A33}"/>
              </a:ext>
            </a:extLst>
          </p:cNvPr>
          <p:cNvSpPr txBox="1"/>
          <p:nvPr/>
        </p:nvSpPr>
        <p:spPr>
          <a:xfrm>
            <a:off x="757816" y="3515777"/>
            <a:ext cx="2534300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テレビ番組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フジテレビ　２４．２．４放送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9"/>
              </a:rPr>
              <a:t>ザ・ノンフィクション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hlinkClick r:id="rId9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9"/>
              </a:rPr>
              <a:t>　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9"/>
              </a:rPr>
              <a:t>結婚したい彼と彼女の場合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hlinkClick r:id="rId9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9"/>
              </a:rPr>
              <a:t>～令和の婚活漂流記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9"/>
              </a:rPr>
              <a:t>2024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9"/>
              </a:rPr>
              <a:t>～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0C923DBA-8BAA-A0CA-55B9-CA5ADE9A7608}"/>
              </a:ext>
            </a:extLst>
          </p:cNvPr>
          <p:cNvCxnSpPr>
            <a:cxnSpLocks/>
            <a:stCxn id="3" idx="2"/>
            <a:endCxn id="13" idx="3"/>
          </p:cNvCxnSpPr>
          <p:nvPr/>
        </p:nvCxnSpPr>
        <p:spPr>
          <a:xfrm flipH="1">
            <a:off x="3292116" y="3484837"/>
            <a:ext cx="2111426" cy="64649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614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8EF736-CD1D-47AF-80E9-E8016B38B034}"/>
              </a:ext>
            </a:extLst>
          </p:cNvPr>
          <p:cNvSpPr txBox="1"/>
          <p:nvPr/>
        </p:nvSpPr>
        <p:spPr>
          <a:xfrm>
            <a:off x="272948" y="182224"/>
            <a:ext cx="3406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kumimoji="1" lang="ja-JP" altLang="en-US" sz="1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第５課「コミュニティ」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のメディアマップ</a:t>
            </a:r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B7EFEE9-B733-78C2-28FA-1C8197815348}"/>
              </a:ext>
            </a:extLst>
          </p:cNvPr>
          <p:cNvSpPr/>
          <p:nvPr/>
        </p:nvSpPr>
        <p:spPr>
          <a:xfrm>
            <a:off x="4934410" y="2978913"/>
            <a:ext cx="2145571" cy="900174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コミュニティ</a:t>
            </a:r>
            <a:endParaRPr kumimoji="1" lang="ja-JP" altLang="en-US" sz="24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431146-B02B-9A43-942B-B00D6EBEB050}"/>
              </a:ext>
            </a:extLst>
          </p:cNvPr>
          <p:cNvCxnSpPr>
            <a:cxnSpLocks/>
            <a:stCxn id="3" idx="1"/>
            <a:endCxn id="4" idx="3"/>
          </p:cNvCxnSpPr>
          <p:nvPr/>
        </p:nvCxnSpPr>
        <p:spPr>
          <a:xfrm flipH="1" flipV="1">
            <a:off x="3787050" y="1458671"/>
            <a:ext cx="1461572" cy="165206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D1341AC-8180-565B-EB8F-33A9EF4CFB60}"/>
              </a:ext>
            </a:extLst>
          </p:cNvPr>
          <p:cNvCxnSpPr>
            <a:cxnSpLocks/>
            <a:stCxn id="3" idx="7"/>
            <a:endCxn id="6" idx="1"/>
          </p:cNvCxnSpPr>
          <p:nvPr/>
        </p:nvCxnSpPr>
        <p:spPr>
          <a:xfrm flipV="1">
            <a:off x="6765769" y="2055367"/>
            <a:ext cx="1446461" cy="105537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図 25">
            <a:extLst>
              <a:ext uri="{FF2B5EF4-FFF2-40B4-BE49-F238E27FC236}">
                <a16:creationId xmlns:a16="http://schemas.microsoft.com/office/drawing/2014/main" id="{26C35551-01BF-51FC-738F-29F6FF8CA1A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223" y="115924"/>
            <a:ext cx="562324" cy="532433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A450F3-817E-AB94-34EB-8707DFBE60B7}"/>
              </a:ext>
            </a:extLst>
          </p:cNvPr>
          <p:cNvSpPr txBox="1"/>
          <p:nvPr/>
        </p:nvSpPr>
        <p:spPr>
          <a:xfrm>
            <a:off x="10722909" y="573813"/>
            <a:ext cx="1236096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©</a:t>
            </a: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たどくのひろば</a:t>
            </a:r>
            <a:endParaRPr kumimoji="1"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https://tadoku.info</a:t>
            </a:r>
            <a:endParaRPr kumimoji="1" lang="ja-JP" altLang="en-US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FD0F150-92C8-113F-3C24-1A4BACEC5ED6}"/>
              </a:ext>
            </a:extLst>
          </p:cNvPr>
          <p:cNvSpPr/>
          <p:nvPr/>
        </p:nvSpPr>
        <p:spPr>
          <a:xfrm>
            <a:off x="11152" y="0"/>
            <a:ext cx="1421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9101CEF-2CD8-25F0-9EB9-32C5C88D71BB}"/>
              </a:ext>
            </a:extLst>
          </p:cNvPr>
          <p:cNvCxnSpPr>
            <a:cxnSpLocks/>
            <a:stCxn id="16" idx="3"/>
            <a:endCxn id="3" idx="3"/>
          </p:cNvCxnSpPr>
          <p:nvPr/>
        </p:nvCxnSpPr>
        <p:spPr>
          <a:xfrm flipV="1">
            <a:off x="4254438" y="3747260"/>
            <a:ext cx="994184" cy="97095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CA59602F-7DDE-AB4A-8216-CD4E2C10E636}"/>
              </a:ext>
            </a:extLst>
          </p:cNvPr>
          <p:cNvCxnSpPr>
            <a:cxnSpLocks/>
            <a:stCxn id="11" idx="1"/>
            <a:endCxn id="3" idx="5"/>
          </p:cNvCxnSpPr>
          <p:nvPr/>
        </p:nvCxnSpPr>
        <p:spPr>
          <a:xfrm flipH="1" flipV="1">
            <a:off x="6765769" y="3747260"/>
            <a:ext cx="1602884" cy="137853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A00FDB82-33A0-E33B-1D26-FAE983181387}"/>
              </a:ext>
            </a:extLst>
          </p:cNvPr>
          <p:cNvCxnSpPr>
            <a:cxnSpLocks/>
            <a:stCxn id="3" idx="4"/>
            <a:endCxn id="9" idx="0"/>
          </p:cNvCxnSpPr>
          <p:nvPr/>
        </p:nvCxnSpPr>
        <p:spPr>
          <a:xfrm>
            <a:off x="6007196" y="3879087"/>
            <a:ext cx="12038" cy="164594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0FFEC44-68CB-2509-EA59-FAE1455A4339}"/>
              </a:ext>
            </a:extLst>
          </p:cNvPr>
          <p:cNvCxnSpPr>
            <a:cxnSpLocks/>
            <a:stCxn id="3" idx="0"/>
            <a:endCxn id="14" idx="2"/>
          </p:cNvCxnSpPr>
          <p:nvPr/>
        </p:nvCxnSpPr>
        <p:spPr>
          <a:xfrm flipV="1">
            <a:off x="6007196" y="1672412"/>
            <a:ext cx="109363" cy="130650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E33F2C-0795-36B4-C089-0355FA0528DD}"/>
              </a:ext>
            </a:extLst>
          </p:cNvPr>
          <p:cNvSpPr txBox="1"/>
          <p:nvPr/>
        </p:nvSpPr>
        <p:spPr>
          <a:xfrm>
            <a:off x="2185316" y="950839"/>
            <a:ext cx="1601734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マンガ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矢部太郎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大家さんと僕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新潮社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481256-116B-EF2B-84F0-7D564DACD31A}"/>
              </a:ext>
            </a:extLst>
          </p:cNvPr>
          <p:cNvSpPr txBox="1"/>
          <p:nvPr/>
        </p:nvSpPr>
        <p:spPr>
          <a:xfrm>
            <a:off x="8212230" y="1762979"/>
            <a:ext cx="2705684" cy="5847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書籍・映画・ドラマ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電車男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E9E74BF-0CA3-6CAA-6D1D-F1363CCCF6EB}"/>
              </a:ext>
            </a:extLst>
          </p:cNvPr>
          <p:cNvSpPr txBox="1"/>
          <p:nvPr/>
        </p:nvSpPr>
        <p:spPr>
          <a:xfrm>
            <a:off x="4420511" y="5525028"/>
            <a:ext cx="3197446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NHK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高校講座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3"/>
              </a:rPr>
              <a:t>第８回　ご近所づきあいはメンドクサイ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B097F3E-ED3D-E7F4-A762-C6F4E4F647B2}"/>
              </a:ext>
            </a:extLst>
          </p:cNvPr>
          <p:cNvSpPr txBox="1"/>
          <p:nvPr/>
        </p:nvSpPr>
        <p:spPr>
          <a:xfrm>
            <a:off x="8368653" y="4510246"/>
            <a:ext cx="2068522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NHK for School</a:t>
            </a: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岩田さんのなやみ　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hlinkClick r:id="rId4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〜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地域の人のつながりを作るには？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6F958ED-A244-B713-DAE8-5C29E28A2AAC}"/>
              </a:ext>
            </a:extLst>
          </p:cNvPr>
          <p:cNvSpPr txBox="1"/>
          <p:nvPr/>
        </p:nvSpPr>
        <p:spPr>
          <a:xfrm>
            <a:off x="4517836" y="872193"/>
            <a:ext cx="3197446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資料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NHK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放送文化研究所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日本人の意識 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1973-2018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CB8E4E8-58A3-1499-05CF-E5CCEECD4949}"/>
              </a:ext>
            </a:extLst>
          </p:cNvPr>
          <p:cNvSpPr txBox="1"/>
          <p:nvPr/>
        </p:nvSpPr>
        <p:spPr>
          <a:xfrm>
            <a:off x="2185316" y="4425825"/>
            <a:ext cx="2069122" cy="5847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映画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ギルバート・グレイプ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D6E039D-1F4C-ECFF-9805-8C7836C77C49}"/>
              </a:ext>
            </a:extLst>
          </p:cNvPr>
          <p:cNvSpPr txBox="1"/>
          <p:nvPr/>
        </p:nvSpPr>
        <p:spPr>
          <a:xfrm>
            <a:off x="8487918" y="2813447"/>
            <a:ext cx="2695165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朝日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新聞デジタル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22.6.19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配信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高齢化する団地に若者を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…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きっかけは「コミュニティー」　家賃割引も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D4007353-FB2A-2448-D18C-1DBA3D7DA096}"/>
              </a:ext>
            </a:extLst>
          </p:cNvPr>
          <p:cNvCxnSpPr>
            <a:cxnSpLocks/>
            <a:stCxn id="3" idx="6"/>
            <a:endCxn id="22" idx="1"/>
          </p:cNvCxnSpPr>
          <p:nvPr/>
        </p:nvCxnSpPr>
        <p:spPr>
          <a:xfrm>
            <a:off x="7079981" y="3429000"/>
            <a:ext cx="140793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6F52CEB-1C92-DF97-8168-13F42638AE43}"/>
              </a:ext>
            </a:extLst>
          </p:cNvPr>
          <p:cNvSpPr txBox="1"/>
          <p:nvPr/>
        </p:nvSpPr>
        <p:spPr>
          <a:xfrm>
            <a:off x="575059" y="2968063"/>
            <a:ext cx="3442593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朝日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新聞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Re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ライフ</a:t>
            </a:r>
            <a:r>
              <a:rPr lang="en-US" altLang="ja-JP" sz="14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.net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18.4.8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配信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7"/>
              </a:rPr>
              <a:t>【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7"/>
              </a:rPr>
              <a:t>読者会議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7"/>
              </a:rPr>
              <a:t>】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7"/>
              </a:rPr>
              <a:t>自治会　上手に付き合うには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0950801B-29D2-F9F2-D1FA-13565DDAB74D}"/>
              </a:ext>
            </a:extLst>
          </p:cNvPr>
          <p:cNvCxnSpPr>
            <a:cxnSpLocks/>
            <a:stCxn id="30" idx="3"/>
            <a:endCxn id="3" idx="2"/>
          </p:cNvCxnSpPr>
          <p:nvPr/>
        </p:nvCxnSpPr>
        <p:spPr>
          <a:xfrm>
            <a:off x="4017652" y="3368173"/>
            <a:ext cx="916758" cy="6082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111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8EF736-CD1D-47AF-80E9-E8016B38B034}"/>
              </a:ext>
            </a:extLst>
          </p:cNvPr>
          <p:cNvSpPr txBox="1"/>
          <p:nvPr/>
        </p:nvSpPr>
        <p:spPr>
          <a:xfrm>
            <a:off x="230909" y="182224"/>
            <a:ext cx="287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kumimoji="1" lang="ja-JP" altLang="en-US" sz="1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第６課「</a:t>
            </a:r>
            <a:r>
              <a:rPr lang="ja-JP" altLang="en-US" sz="1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大人</a:t>
            </a:r>
            <a:r>
              <a:rPr kumimoji="1" lang="ja-JP" altLang="en-US" sz="1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」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のメディアマップ</a:t>
            </a:r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B7EFEE9-B733-78C2-28FA-1C8197815348}"/>
              </a:ext>
            </a:extLst>
          </p:cNvPr>
          <p:cNvSpPr/>
          <p:nvPr/>
        </p:nvSpPr>
        <p:spPr>
          <a:xfrm>
            <a:off x="5404429" y="3074051"/>
            <a:ext cx="1384916" cy="82157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大人</a:t>
            </a:r>
            <a:endParaRPr kumimoji="1" lang="ja-JP" altLang="en-US" sz="24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B9EBA3-3D22-99DC-7349-B9FBD759B887}"/>
              </a:ext>
            </a:extLst>
          </p:cNvPr>
          <p:cNvSpPr txBox="1"/>
          <p:nvPr/>
        </p:nvSpPr>
        <p:spPr>
          <a:xfrm>
            <a:off x="2763713" y="979253"/>
            <a:ext cx="2462188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絵本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中川ひろたか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2"/>
              </a:rPr>
              <a:t>おおきくなるっていうことは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童心社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3767AE-9B2F-D154-E3C8-2276BB1E63AD}"/>
              </a:ext>
            </a:extLst>
          </p:cNvPr>
          <p:cNvSpPr txBox="1"/>
          <p:nvPr/>
        </p:nvSpPr>
        <p:spPr>
          <a:xfrm>
            <a:off x="8193544" y="1603022"/>
            <a:ext cx="2529365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ウィリアム・ブリッジズ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3"/>
              </a:rPr>
              <a:t>トランジション　人生の転機を活かすために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パンローリング株式会社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431146-B02B-9A43-942B-B00D6EBEB050}"/>
              </a:ext>
            </a:extLst>
          </p:cNvPr>
          <p:cNvCxnSpPr>
            <a:cxnSpLocks/>
            <a:stCxn id="3" idx="1"/>
            <a:endCxn id="5" idx="2"/>
          </p:cNvCxnSpPr>
          <p:nvPr/>
        </p:nvCxnSpPr>
        <p:spPr>
          <a:xfrm flipH="1" flipV="1">
            <a:off x="3994807" y="1994916"/>
            <a:ext cx="1612438" cy="119945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D1341AC-8180-565B-EB8F-33A9EF4CFB60}"/>
              </a:ext>
            </a:extLst>
          </p:cNvPr>
          <p:cNvCxnSpPr>
            <a:cxnSpLocks/>
            <a:stCxn id="3" idx="7"/>
            <a:endCxn id="8" idx="1"/>
          </p:cNvCxnSpPr>
          <p:nvPr/>
        </p:nvCxnSpPr>
        <p:spPr>
          <a:xfrm flipV="1">
            <a:off x="6586529" y="2218575"/>
            <a:ext cx="1607015" cy="975792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図 25">
            <a:extLst>
              <a:ext uri="{FF2B5EF4-FFF2-40B4-BE49-F238E27FC236}">
                <a16:creationId xmlns:a16="http://schemas.microsoft.com/office/drawing/2014/main" id="{26C35551-01BF-51FC-738F-29F6FF8CA1A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223" y="115924"/>
            <a:ext cx="562324" cy="532433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A450F3-817E-AB94-34EB-8707DFBE60B7}"/>
              </a:ext>
            </a:extLst>
          </p:cNvPr>
          <p:cNvSpPr txBox="1"/>
          <p:nvPr/>
        </p:nvSpPr>
        <p:spPr>
          <a:xfrm>
            <a:off x="10722909" y="573813"/>
            <a:ext cx="1236096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©</a:t>
            </a: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たどくのひろば</a:t>
            </a:r>
            <a:endParaRPr kumimoji="1"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https://tadoku.info</a:t>
            </a:r>
            <a:endParaRPr kumimoji="1" lang="ja-JP" altLang="en-US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FD0F150-92C8-113F-3C24-1A4BACEC5ED6}"/>
              </a:ext>
            </a:extLst>
          </p:cNvPr>
          <p:cNvSpPr/>
          <p:nvPr/>
        </p:nvSpPr>
        <p:spPr>
          <a:xfrm>
            <a:off x="11152" y="0"/>
            <a:ext cx="1421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546A8D0-CFAE-13F4-F1EE-9D124AC1AEC4}"/>
              </a:ext>
            </a:extLst>
          </p:cNvPr>
          <p:cNvSpPr txBox="1"/>
          <p:nvPr/>
        </p:nvSpPr>
        <p:spPr>
          <a:xfrm>
            <a:off x="2093617" y="2844225"/>
            <a:ext cx="1494394" cy="5847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映画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ビッグ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9101CEF-2CD8-25F0-9EB9-32C5C88D71BB}"/>
              </a:ext>
            </a:extLst>
          </p:cNvPr>
          <p:cNvCxnSpPr>
            <a:cxnSpLocks/>
            <a:stCxn id="55" idx="3"/>
            <a:endCxn id="3" idx="2"/>
          </p:cNvCxnSpPr>
          <p:nvPr/>
        </p:nvCxnSpPr>
        <p:spPr>
          <a:xfrm>
            <a:off x="3588011" y="3136613"/>
            <a:ext cx="1816418" cy="34822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23EB5042-C3E7-A164-651C-DF9342C4DAB3}"/>
              </a:ext>
            </a:extLst>
          </p:cNvPr>
          <p:cNvSpPr txBox="1"/>
          <p:nvPr/>
        </p:nvSpPr>
        <p:spPr>
          <a:xfrm>
            <a:off x="8206017" y="3516041"/>
            <a:ext cx="1873385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東京新聞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成人の日に考える　おとなの階段、のぼる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CA59602F-7DDE-AB4A-8216-CD4E2C10E636}"/>
              </a:ext>
            </a:extLst>
          </p:cNvPr>
          <p:cNvCxnSpPr>
            <a:cxnSpLocks/>
            <a:stCxn id="90" idx="1"/>
            <a:endCxn id="3" idx="5"/>
          </p:cNvCxnSpPr>
          <p:nvPr/>
        </p:nvCxnSpPr>
        <p:spPr>
          <a:xfrm flipH="1" flipV="1">
            <a:off x="6586529" y="3775306"/>
            <a:ext cx="1619488" cy="24856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A550F399-5F1B-6C99-D3B2-566DCE2BFDB8}"/>
              </a:ext>
            </a:extLst>
          </p:cNvPr>
          <p:cNvSpPr txBox="1"/>
          <p:nvPr/>
        </p:nvSpPr>
        <p:spPr>
          <a:xfrm>
            <a:off x="1484460" y="4316041"/>
            <a:ext cx="2652174" cy="800219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アニメ・</a:t>
            </a:r>
            <a:r>
              <a: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絵本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ヨシタケシンスケ原作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それしかないわけないでしょう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A00FDB82-33A0-E33B-1D26-FAE983181387}"/>
              </a:ext>
            </a:extLst>
          </p:cNvPr>
          <p:cNvCxnSpPr>
            <a:cxnSpLocks/>
            <a:stCxn id="3" idx="3"/>
            <a:endCxn id="95" idx="3"/>
          </p:cNvCxnSpPr>
          <p:nvPr/>
        </p:nvCxnSpPr>
        <p:spPr>
          <a:xfrm flipH="1">
            <a:off x="4136634" y="3775306"/>
            <a:ext cx="1470611" cy="94084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70DF4503-A4F0-BE49-2869-394B17DFBC91}"/>
              </a:ext>
            </a:extLst>
          </p:cNvPr>
          <p:cNvSpPr txBox="1"/>
          <p:nvPr/>
        </p:nvSpPr>
        <p:spPr>
          <a:xfrm>
            <a:off x="8699559" y="5213617"/>
            <a:ext cx="1873385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歌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</a:t>
            </a:r>
            <a:r>
              <a:rPr lang="en-US" altLang="ja-JP" sz="1400" baseline="-25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O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「思い出がいっぱい」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FEFF579-F680-0BA5-B459-54A2B5066AF3}"/>
              </a:ext>
            </a:extLst>
          </p:cNvPr>
          <p:cNvCxnSpPr>
            <a:cxnSpLocks/>
            <a:stCxn id="90" idx="2"/>
            <a:endCxn id="32" idx="0"/>
          </p:cNvCxnSpPr>
          <p:nvPr/>
        </p:nvCxnSpPr>
        <p:spPr>
          <a:xfrm>
            <a:off x="9142710" y="4531704"/>
            <a:ext cx="493542" cy="68191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18F5333-60F7-B197-69FF-09627D015C31}"/>
              </a:ext>
            </a:extLst>
          </p:cNvPr>
          <p:cNvSpPr txBox="1"/>
          <p:nvPr/>
        </p:nvSpPr>
        <p:spPr>
          <a:xfrm>
            <a:off x="6107397" y="629042"/>
            <a:ext cx="2145571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歌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安室奈美恵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SWEET 19 BLUES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0FFEC44-68CB-2509-EA59-FAE1455A4339}"/>
              </a:ext>
            </a:extLst>
          </p:cNvPr>
          <p:cNvCxnSpPr>
            <a:stCxn id="3" idx="0"/>
            <a:endCxn id="49" idx="2"/>
          </p:cNvCxnSpPr>
          <p:nvPr/>
        </p:nvCxnSpPr>
        <p:spPr>
          <a:xfrm flipV="1">
            <a:off x="6096887" y="1429261"/>
            <a:ext cx="1083296" cy="164479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4E97CFD-1DE0-81DD-B188-42A93E76C68B}"/>
              </a:ext>
            </a:extLst>
          </p:cNvPr>
          <p:cNvSpPr txBox="1"/>
          <p:nvPr/>
        </p:nvSpPr>
        <p:spPr>
          <a:xfrm>
            <a:off x="5122154" y="5116260"/>
            <a:ext cx="2252823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貴戸理恵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増補　コドモであり続けるためのスキル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イースト・プレス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056A2D5-0A12-DFB1-C9AA-F8BAB3415C87}"/>
              </a:ext>
            </a:extLst>
          </p:cNvPr>
          <p:cNvCxnSpPr>
            <a:cxnSpLocks/>
            <a:stCxn id="3" idx="4"/>
            <a:endCxn id="11" idx="0"/>
          </p:cNvCxnSpPr>
          <p:nvPr/>
        </p:nvCxnSpPr>
        <p:spPr>
          <a:xfrm>
            <a:off x="6096887" y="3895622"/>
            <a:ext cx="151679" cy="122063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46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8EF736-CD1D-47AF-80E9-E8016B38B034}"/>
              </a:ext>
            </a:extLst>
          </p:cNvPr>
          <p:cNvSpPr txBox="1"/>
          <p:nvPr/>
        </p:nvSpPr>
        <p:spPr>
          <a:xfrm>
            <a:off x="230909" y="182224"/>
            <a:ext cx="287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kumimoji="1" lang="ja-JP" altLang="en-US" sz="1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第７課「時間」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のメディアマップ</a:t>
            </a:r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B7EFEE9-B733-78C2-28FA-1C8197815348}"/>
              </a:ext>
            </a:extLst>
          </p:cNvPr>
          <p:cNvSpPr/>
          <p:nvPr/>
        </p:nvSpPr>
        <p:spPr>
          <a:xfrm>
            <a:off x="5403542" y="3074051"/>
            <a:ext cx="1384916" cy="82157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時間</a:t>
            </a:r>
            <a:endParaRPr kumimoji="1" lang="ja-JP" altLang="en-US" sz="24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3767AE-9B2F-D154-E3C8-2276BB1E63AD}"/>
              </a:ext>
            </a:extLst>
          </p:cNvPr>
          <p:cNvSpPr txBox="1"/>
          <p:nvPr/>
        </p:nvSpPr>
        <p:spPr>
          <a:xfrm>
            <a:off x="8193544" y="1603022"/>
            <a:ext cx="2529365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ミヒャエル・エンデ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2"/>
              </a:rPr>
              <a:t>モモ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岩波書店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431146-B02B-9A43-942B-B00D6EBEB050}"/>
              </a:ext>
            </a:extLst>
          </p:cNvPr>
          <p:cNvCxnSpPr>
            <a:cxnSpLocks/>
            <a:stCxn id="3" idx="0"/>
            <a:endCxn id="5" idx="2"/>
          </p:cNvCxnSpPr>
          <p:nvPr/>
        </p:nvCxnSpPr>
        <p:spPr>
          <a:xfrm flipV="1">
            <a:off x="6096000" y="1946948"/>
            <a:ext cx="0" cy="112710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D1341AC-8180-565B-EB8F-33A9EF4CFB60}"/>
              </a:ext>
            </a:extLst>
          </p:cNvPr>
          <p:cNvCxnSpPr>
            <a:cxnSpLocks/>
            <a:stCxn id="3" idx="7"/>
            <a:endCxn id="8" idx="1"/>
          </p:cNvCxnSpPr>
          <p:nvPr/>
        </p:nvCxnSpPr>
        <p:spPr>
          <a:xfrm flipV="1">
            <a:off x="6585642" y="2110854"/>
            <a:ext cx="1607902" cy="1083513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図 25">
            <a:extLst>
              <a:ext uri="{FF2B5EF4-FFF2-40B4-BE49-F238E27FC236}">
                <a16:creationId xmlns:a16="http://schemas.microsoft.com/office/drawing/2014/main" id="{26C35551-01BF-51FC-738F-29F6FF8CA1A3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223" y="115924"/>
            <a:ext cx="562324" cy="532433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A450F3-817E-AB94-34EB-8707DFBE60B7}"/>
              </a:ext>
            </a:extLst>
          </p:cNvPr>
          <p:cNvSpPr txBox="1"/>
          <p:nvPr/>
        </p:nvSpPr>
        <p:spPr>
          <a:xfrm>
            <a:off x="10722909" y="573813"/>
            <a:ext cx="1236096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©</a:t>
            </a: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たどくのひろば</a:t>
            </a:r>
            <a:endParaRPr kumimoji="1"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https://tadoku.info</a:t>
            </a:r>
            <a:endParaRPr kumimoji="1" lang="ja-JP" altLang="en-US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FD0F150-92C8-113F-3C24-1A4BACEC5ED6}"/>
              </a:ext>
            </a:extLst>
          </p:cNvPr>
          <p:cNvSpPr/>
          <p:nvPr/>
        </p:nvSpPr>
        <p:spPr>
          <a:xfrm>
            <a:off x="11152" y="0"/>
            <a:ext cx="1421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9101CEF-2CD8-25F0-9EB9-32C5C88D71BB}"/>
              </a:ext>
            </a:extLst>
          </p:cNvPr>
          <p:cNvCxnSpPr>
            <a:cxnSpLocks/>
            <a:stCxn id="6" idx="3"/>
            <a:endCxn id="3" idx="1"/>
          </p:cNvCxnSpPr>
          <p:nvPr/>
        </p:nvCxnSpPr>
        <p:spPr>
          <a:xfrm>
            <a:off x="4304763" y="2726406"/>
            <a:ext cx="1301595" cy="46796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CA59602F-7DDE-AB4A-8216-CD4E2C10E636}"/>
              </a:ext>
            </a:extLst>
          </p:cNvPr>
          <p:cNvCxnSpPr>
            <a:cxnSpLocks/>
            <a:stCxn id="4" idx="1"/>
            <a:endCxn id="3" idx="5"/>
          </p:cNvCxnSpPr>
          <p:nvPr/>
        </p:nvCxnSpPr>
        <p:spPr>
          <a:xfrm flipH="1" flipV="1">
            <a:off x="6585642" y="3775306"/>
            <a:ext cx="1070686" cy="67559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A00FDB82-33A0-E33B-1D26-FAE983181387}"/>
              </a:ext>
            </a:extLst>
          </p:cNvPr>
          <p:cNvCxnSpPr>
            <a:cxnSpLocks/>
            <a:stCxn id="3" idx="3"/>
            <a:endCxn id="7" idx="3"/>
          </p:cNvCxnSpPr>
          <p:nvPr/>
        </p:nvCxnSpPr>
        <p:spPr>
          <a:xfrm flipH="1">
            <a:off x="4155618" y="3775306"/>
            <a:ext cx="1450740" cy="84562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231BC37-9E9C-A5A6-8B65-C2BEBF165D56}"/>
              </a:ext>
            </a:extLst>
          </p:cNvPr>
          <p:cNvSpPr txBox="1"/>
          <p:nvPr/>
        </p:nvSpPr>
        <p:spPr>
          <a:xfrm>
            <a:off x="7656328" y="3943068"/>
            <a:ext cx="2529365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オリバー・バークマン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限りある時間の使い方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かんき出版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541E05A-1B07-FD09-9A0E-945EB0F84973}"/>
              </a:ext>
            </a:extLst>
          </p:cNvPr>
          <p:cNvSpPr txBox="1"/>
          <p:nvPr/>
        </p:nvSpPr>
        <p:spPr>
          <a:xfrm>
            <a:off x="1626253" y="4113103"/>
            <a:ext cx="2529365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稲田豊史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映画を早送りで観る人たち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光文社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7FDDFF-4901-AE3B-D604-2D0963A84309}"/>
              </a:ext>
            </a:extLst>
          </p:cNvPr>
          <p:cNvSpPr txBox="1"/>
          <p:nvPr/>
        </p:nvSpPr>
        <p:spPr>
          <a:xfrm>
            <a:off x="4734677" y="715842"/>
            <a:ext cx="2722645" cy="1231106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どんどん読める！　日本語ショートストーリーズ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 vol.1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「あなたはビンに何を入れますか」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アルク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20B2D6B-3DA8-83D8-3445-9DEFEFEAC7A4}"/>
              </a:ext>
            </a:extLst>
          </p:cNvPr>
          <p:cNvSpPr txBox="1"/>
          <p:nvPr/>
        </p:nvSpPr>
        <p:spPr>
          <a:xfrm>
            <a:off x="1582118" y="2110853"/>
            <a:ext cx="2722645" cy="1231106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どんどん読める！　日本語ショートストーリーズ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 vol.2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「パパ、ぼく、お金がほしいんだ」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アルク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97EFA81-7A71-0B73-3B89-3B19480E4556}"/>
              </a:ext>
            </a:extLst>
          </p:cNvPr>
          <p:cNvSpPr txBox="1"/>
          <p:nvPr/>
        </p:nvSpPr>
        <p:spPr>
          <a:xfrm>
            <a:off x="4879035" y="5445866"/>
            <a:ext cx="2433927" cy="123110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絵本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吉村崇（文）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/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いとうあや（絵）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月刊　たくさんのふしぎ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からだの中の時計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福音館書店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88DF18E-1B08-9DF6-D7FD-619D02A97EB1}"/>
              </a:ext>
            </a:extLst>
          </p:cNvPr>
          <p:cNvCxnSpPr>
            <a:cxnSpLocks/>
            <a:stCxn id="3" idx="4"/>
            <a:endCxn id="21" idx="0"/>
          </p:cNvCxnSpPr>
          <p:nvPr/>
        </p:nvCxnSpPr>
        <p:spPr>
          <a:xfrm flipH="1">
            <a:off x="6095999" y="3895622"/>
            <a:ext cx="1" cy="155024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440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38EF736-CD1D-47AF-80E9-E8016B38B034}"/>
              </a:ext>
            </a:extLst>
          </p:cNvPr>
          <p:cNvSpPr txBox="1"/>
          <p:nvPr/>
        </p:nvSpPr>
        <p:spPr>
          <a:xfrm>
            <a:off x="230909" y="182224"/>
            <a:ext cx="28775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【</a:t>
            </a:r>
            <a:r>
              <a:rPr kumimoji="1" lang="ja-JP" altLang="en-US" sz="12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第８課「怖さ」</a:t>
            </a:r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のメディアマップ</a:t>
            </a:r>
            <a:r>
              <a:rPr kumimoji="1" lang="en-US" altLang="ja-JP" sz="12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】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FB7EFEE9-B733-78C2-28FA-1C8197815348}"/>
              </a:ext>
            </a:extLst>
          </p:cNvPr>
          <p:cNvSpPr/>
          <p:nvPr/>
        </p:nvSpPr>
        <p:spPr>
          <a:xfrm>
            <a:off x="5403542" y="3074051"/>
            <a:ext cx="1384916" cy="82157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>
                <a:solidFill>
                  <a:schemeClr val="tx1"/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怖さ</a:t>
            </a:r>
            <a:endParaRPr kumimoji="1" lang="ja-JP" altLang="en-US" sz="2400" b="1" dirty="0">
              <a:solidFill>
                <a:schemeClr val="tx1"/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A431146-B02B-9A43-942B-B00D6EBEB050}"/>
              </a:ext>
            </a:extLst>
          </p:cNvPr>
          <p:cNvCxnSpPr>
            <a:cxnSpLocks/>
            <a:stCxn id="3" idx="2"/>
            <a:endCxn id="9" idx="3"/>
          </p:cNvCxnSpPr>
          <p:nvPr/>
        </p:nvCxnSpPr>
        <p:spPr>
          <a:xfrm flipH="1" flipV="1">
            <a:off x="2642083" y="2287972"/>
            <a:ext cx="2761459" cy="119686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2D1341AC-8180-565B-EB8F-33A9EF4CFB60}"/>
              </a:ext>
            </a:extLst>
          </p:cNvPr>
          <p:cNvCxnSpPr>
            <a:cxnSpLocks/>
            <a:stCxn id="3" idx="7"/>
            <a:endCxn id="7" idx="1"/>
          </p:cNvCxnSpPr>
          <p:nvPr/>
        </p:nvCxnSpPr>
        <p:spPr>
          <a:xfrm flipV="1">
            <a:off x="6585642" y="1532616"/>
            <a:ext cx="1666212" cy="166175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図 25">
            <a:extLst>
              <a:ext uri="{FF2B5EF4-FFF2-40B4-BE49-F238E27FC236}">
                <a16:creationId xmlns:a16="http://schemas.microsoft.com/office/drawing/2014/main" id="{26C35551-01BF-51FC-738F-29F6FF8CA1A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7223" y="115924"/>
            <a:ext cx="562324" cy="532433"/>
          </a:xfrm>
          <a:prstGeom prst="rect">
            <a:avLst/>
          </a:prstGeom>
        </p:spPr>
      </p:pic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0A450F3-817E-AB94-34EB-8707DFBE60B7}"/>
              </a:ext>
            </a:extLst>
          </p:cNvPr>
          <p:cNvSpPr txBox="1"/>
          <p:nvPr/>
        </p:nvSpPr>
        <p:spPr>
          <a:xfrm>
            <a:off x="10722909" y="573813"/>
            <a:ext cx="1236096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©</a:t>
            </a:r>
            <a:r>
              <a:rPr kumimoji="1" lang="ja-JP" altLang="en-US" sz="105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たどくのひろば</a:t>
            </a:r>
            <a:endParaRPr kumimoji="1" lang="en-US" altLang="ja-JP" sz="105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algn="ctr"/>
            <a:r>
              <a:rPr lang="en-US" altLang="ja-JP" sz="8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https://tadoku.info</a:t>
            </a:r>
            <a:endParaRPr kumimoji="1" lang="ja-JP" altLang="en-US" sz="8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FD0F150-92C8-113F-3C24-1A4BACEC5ED6}"/>
              </a:ext>
            </a:extLst>
          </p:cNvPr>
          <p:cNvSpPr/>
          <p:nvPr/>
        </p:nvSpPr>
        <p:spPr>
          <a:xfrm>
            <a:off x="11152" y="0"/>
            <a:ext cx="1421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9101CEF-2CD8-25F0-9EB9-32C5C88D71BB}"/>
              </a:ext>
            </a:extLst>
          </p:cNvPr>
          <p:cNvCxnSpPr>
            <a:cxnSpLocks/>
            <a:stCxn id="6" idx="3"/>
            <a:endCxn id="3" idx="2"/>
          </p:cNvCxnSpPr>
          <p:nvPr/>
        </p:nvCxnSpPr>
        <p:spPr>
          <a:xfrm>
            <a:off x="3826387" y="3332617"/>
            <a:ext cx="1577155" cy="15222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CA59602F-7DDE-AB4A-8216-CD4E2C10E636}"/>
              </a:ext>
            </a:extLst>
          </p:cNvPr>
          <p:cNvCxnSpPr>
            <a:cxnSpLocks/>
            <a:stCxn id="4" idx="1"/>
            <a:endCxn id="3" idx="6"/>
          </p:cNvCxnSpPr>
          <p:nvPr/>
        </p:nvCxnSpPr>
        <p:spPr>
          <a:xfrm flipH="1" flipV="1">
            <a:off x="6788458" y="3484837"/>
            <a:ext cx="1721361" cy="520425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直線コネクタ 131">
            <a:extLst>
              <a:ext uri="{FF2B5EF4-FFF2-40B4-BE49-F238E27FC236}">
                <a16:creationId xmlns:a16="http://schemas.microsoft.com/office/drawing/2014/main" id="{A00FDB82-33A0-E33B-1D26-FAE983181387}"/>
              </a:ext>
            </a:extLst>
          </p:cNvPr>
          <p:cNvCxnSpPr>
            <a:cxnSpLocks/>
            <a:stCxn id="3" idx="2"/>
            <a:endCxn id="5" idx="0"/>
          </p:cNvCxnSpPr>
          <p:nvPr/>
        </p:nvCxnSpPr>
        <p:spPr>
          <a:xfrm flipH="1">
            <a:off x="4038706" y="3484837"/>
            <a:ext cx="1364836" cy="107835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10FFEC44-68CB-2509-EA59-FAE1455A4339}"/>
              </a:ext>
            </a:extLst>
          </p:cNvPr>
          <p:cNvCxnSpPr>
            <a:cxnSpLocks/>
            <a:stCxn id="3" idx="0"/>
            <a:endCxn id="11" idx="2"/>
          </p:cNvCxnSpPr>
          <p:nvPr/>
        </p:nvCxnSpPr>
        <p:spPr>
          <a:xfrm flipV="1">
            <a:off x="6096000" y="1408890"/>
            <a:ext cx="585018" cy="166516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EDE50C-6DAB-2A2E-FE3A-695EA618DE9D}"/>
              </a:ext>
            </a:extLst>
          </p:cNvPr>
          <p:cNvSpPr txBox="1"/>
          <p:nvPr/>
        </p:nvSpPr>
        <p:spPr>
          <a:xfrm>
            <a:off x="8509819" y="3605152"/>
            <a:ext cx="2145571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Web</a:t>
            </a: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NHK for School</a:t>
            </a: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3"/>
              </a:rPr>
              <a:t>なんで夜はこわいの？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AF707FB-8147-B310-F4E0-9AF4647DE33D}"/>
              </a:ext>
            </a:extLst>
          </p:cNvPr>
          <p:cNvSpPr txBox="1"/>
          <p:nvPr/>
        </p:nvSpPr>
        <p:spPr>
          <a:xfrm>
            <a:off x="2144153" y="3040229"/>
            <a:ext cx="1682234" cy="58477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昔話・落語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4"/>
              </a:rPr>
              <a:t>まんじゅうこわい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1725067-CC50-7B8A-D9D1-DF65AB76007C}"/>
              </a:ext>
            </a:extLst>
          </p:cNvPr>
          <p:cNvSpPr txBox="1"/>
          <p:nvPr/>
        </p:nvSpPr>
        <p:spPr>
          <a:xfrm>
            <a:off x="8251854" y="1132506"/>
            <a:ext cx="2529365" cy="80021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小川未明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5"/>
              </a:rPr>
              <a:t>海が呼んだ話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8EF76F-DC1B-5D62-713B-F39EF7F640BE}"/>
              </a:ext>
            </a:extLst>
          </p:cNvPr>
          <p:cNvSpPr txBox="1"/>
          <p:nvPr/>
        </p:nvSpPr>
        <p:spPr>
          <a:xfrm>
            <a:off x="1104053" y="1887862"/>
            <a:ext cx="1538030" cy="800219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書籍・映画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湊かなえ原作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6"/>
              </a:rPr>
              <a:t>告白</a:t>
            </a:r>
            <a:r>
              <a:rPr kumimoji="1"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95EAF6-7A0E-2A31-CA14-BE864F669894}"/>
              </a:ext>
            </a:extLst>
          </p:cNvPr>
          <p:cNvSpPr txBox="1"/>
          <p:nvPr/>
        </p:nvSpPr>
        <p:spPr>
          <a:xfrm>
            <a:off x="3144391" y="4563188"/>
            <a:ext cx="1788629" cy="800219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たど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くのひろば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7"/>
              </a:rPr>
              <a:t>ブラッディマリー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8A51AB-91E1-6535-EB4D-B0DCFF5712AE}"/>
              </a:ext>
            </a:extLst>
          </p:cNvPr>
          <p:cNvSpPr txBox="1"/>
          <p:nvPr/>
        </p:nvSpPr>
        <p:spPr>
          <a:xfrm>
            <a:off x="5781196" y="4630639"/>
            <a:ext cx="2038223" cy="800219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たど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くのひろば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8"/>
              </a:rPr>
              <a:t>真夏の夜の出来事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053999F-9751-ED59-D385-77A974A787D5}"/>
              </a:ext>
            </a:extLst>
          </p:cNvPr>
          <p:cNvSpPr txBox="1"/>
          <p:nvPr/>
        </p:nvSpPr>
        <p:spPr>
          <a:xfrm>
            <a:off x="943227" y="4084158"/>
            <a:ext cx="1788629" cy="800219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400" dirty="0" err="1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たど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くのひろば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hlinkClick r:id="rId9"/>
              </a:rPr>
              <a:t>悪魔の人形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6B1A41C-30DB-C3C1-37AF-A9FFCB56A176}"/>
              </a:ext>
            </a:extLst>
          </p:cNvPr>
          <p:cNvSpPr txBox="1"/>
          <p:nvPr/>
        </p:nvSpPr>
        <p:spPr>
          <a:xfrm>
            <a:off x="5319695" y="177784"/>
            <a:ext cx="2722645" cy="1231106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どんどん読める！　日本語ショートストーリーズ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 vol.1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「トイレの花子さん」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アルク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FFB76F-4179-B1A5-160E-8133BA4CCE46}"/>
              </a:ext>
            </a:extLst>
          </p:cNvPr>
          <p:cNvSpPr txBox="1"/>
          <p:nvPr/>
        </p:nvSpPr>
        <p:spPr>
          <a:xfrm>
            <a:off x="8501791" y="2182030"/>
            <a:ext cx="2722645" cy="1231106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どんどん読める！　日本語ショートストーリーズ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 vol.3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「後ろに気を付けて」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アルク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F843FDD-6F77-F482-A8EB-2A2CD4FF2581}"/>
              </a:ext>
            </a:extLst>
          </p:cNvPr>
          <p:cNvSpPr txBox="1"/>
          <p:nvPr/>
        </p:nvSpPr>
        <p:spPr>
          <a:xfrm>
            <a:off x="8556743" y="5129712"/>
            <a:ext cx="2722645" cy="1231106"/>
          </a:xfrm>
          <a:prstGeom prst="rect">
            <a:avLst/>
          </a:prstGeom>
          <a:solidFill>
            <a:srgbClr val="FFEECD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読み物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どんどん読める！　日本語ショートストーリーズ</a:t>
            </a:r>
            <a:r>
              <a:rPr kumimoji="1"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 vol.2</a:t>
            </a: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「赤いリボン」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アルク</a:t>
            </a:r>
            <a:endParaRPr kumimoji="1"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DB926461-0414-7186-4A54-39FEBF3C3667}"/>
              </a:ext>
            </a:extLst>
          </p:cNvPr>
          <p:cNvCxnSpPr>
            <a:cxnSpLocks/>
            <a:stCxn id="3" idx="2"/>
            <a:endCxn id="10" idx="3"/>
          </p:cNvCxnSpPr>
          <p:nvPr/>
        </p:nvCxnSpPr>
        <p:spPr>
          <a:xfrm flipH="1">
            <a:off x="2731856" y="3484837"/>
            <a:ext cx="2671686" cy="99943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9A8B6773-2E42-FE23-82F3-0E34CDC5AA26}"/>
              </a:ext>
            </a:extLst>
          </p:cNvPr>
          <p:cNvCxnSpPr>
            <a:cxnSpLocks/>
            <a:stCxn id="3" idx="4"/>
            <a:endCxn id="8" idx="0"/>
          </p:cNvCxnSpPr>
          <p:nvPr/>
        </p:nvCxnSpPr>
        <p:spPr>
          <a:xfrm>
            <a:off x="6096000" y="3895622"/>
            <a:ext cx="704308" cy="73501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E89984A1-7A58-67E7-4D47-90E2C1490F8C}"/>
              </a:ext>
            </a:extLst>
          </p:cNvPr>
          <p:cNvCxnSpPr>
            <a:cxnSpLocks/>
            <a:stCxn id="3" idx="5"/>
            <a:endCxn id="13" idx="0"/>
          </p:cNvCxnSpPr>
          <p:nvPr/>
        </p:nvCxnSpPr>
        <p:spPr>
          <a:xfrm>
            <a:off x="6585642" y="3775306"/>
            <a:ext cx="3332424" cy="135440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B8842A1F-EDEF-75EA-AB50-1D7DC65CE7FC}"/>
              </a:ext>
            </a:extLst>
          </p:cNvPr>
          <p:cNvCxnSpPr>
            <a:cxnSpLocks/>
            <a:stCxn id="3" idx="6"/>
            <a:endCxn id="12" idx="1"/>
          </p:cNvCxnSpPr>
          <p:nvPr/>
        </p:nvCxnSpPr>
        <p:spPr>
          <a:xfrm flipV="1">
            <a:off x="6788458" y="2797583"/>
            <a:ext cx="1713333" cy="68725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E7E5359B-BAF6-50CE-8CC3-700088E9314E}"/>
              </a:ext>
            </a:extLst>
          </p:cNvPr>
          <p:cNvSpPr txBox="1"/>
          <p:nvPr/>
        </p:nvSpPr>
        <p:spPr>
          <a:xfrm>
            <a:off x="2704273" y="746230"/>
            <a:ext cx="2252823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加門七海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「怖い」が、好き！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イースト・プレス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40430ABB-B3EE-3C67-7CF8-8CAA33C3CCA7}"/>
              </a:ext>
            </a:extLst>
          </p:cNvPr>
          <p:cNvCxnSpPr>
            <a:cxnSpLocks/>
            <a:stCxn id="3" idx="1"/>
            <a:endCxn id="58" idx="2"/>
          </p:cNvCxnSpPr>
          <p:nvPr/>
        </p:nvCxnSpPr>
        <p:spPr>
          <a:xfrm flipH="1" flipV="1">
            <a:off x="3830685" y="1761893"/>
            <a:ext cx="1775673" cy="1432474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CB7134DF-56F2-49B7-3FEB-0C968FE00927}"/>
              </a:ext>
            </a:extLst>
          </p:cNvPr>
          <p:cNvSpPr txBox="1"/>
          <p:nvPr/>
        </p:nvSpPr>
        <p:spPr>
          <a:xfrm>
            <a:off x="3302654" y="5664553"/>
            <a:ext cx="3378364" cy="10156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書籍</a:t>
            </a:r>
            <a:endParaRPr kumimoji="1" lang="en-US" altLang="ja-JP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中学生までに読んでおきたい日本文学⑧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こわい話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あすなろ書房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37E7FAB1-7308-4C85-0DEF-F949F2B03DEF}"/>
              </a:ext>
            </a:extLst>
          </p:cNvPr>
          <p:cNvCxnSpPr>
            <a:cxnSpLocks/>
            <a:stCxn id="3" idx="3"/>
            <a:endCxn id="73" idx="0"/>
          </p:cNvCxnSpPr>
          <p:nvPr/>
        </p:nvCxnSpPr>
        <p:spPr>
          <a:xfrm flipH="1">
            <a:off x="4991836" y="3775306"/>
            <a:ext cx="614522" cy="188924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47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1708</Words>
  <Application>Microsoft Office PowerPoint</Application>
  <PresentationFormat>ワイド画面</PresentationFormat>
  <Paragraphs>373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UD デジタル 教科書体 NK-B</vt:lpstr>
      <vt:lpstr>UD デジタル 教科書体 NK-R</vt:lpstr>
      <vt:lpstr>UD デジタル 教科書体 NP-B</vt:lpstr>
      <vt:lpstr>UD デジタル 教科書体 NP-R</vt:lpstr>
      <vt:lpstr>UD デジタル 教科書体 N-R</vt:lpstr>
      <vt:lpstr>游ゴシック</vt:lpstr>
      <vt:lpstr>游ゴシック Light</vt:lpstr>
      <vt:lpstr>Arial</vt:lpstr>
      <vt:lpstr>Office テーマ</vt:lpstr>
      <vt:lpstr>「読む」からはじめる 日本語会話ワークブック  ＋αのメディア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吉川 達(yo4kawa)</dc:creator>
  <cp:lastModifiedBy>吉川 達(yo4kawa)</cp:lastModifiedBy>
  <cp:revision>29</cp:revision>
  <cp:lastPrinted>2024-07-09T07:08:43Z</cp:lastPrinted>
  <dcterms:created xsi:type="dcterms:W3CDTF">2024-06-14T05:55:06Z</dcterms:created>
  <dcterms:modified xsi:type="dcterms:W3CDTF">2024-08-04T05:57:09Z</dcterms:modified>
</cp:coreProperties>
</file>